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Bower" initials="T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127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8" d="100"/>
          <a:sy n="38" d="100"/>
        </p:scale>
        <p:origin x="-516" y="-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1254811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30353F7B-AC28-4415-B480-B07B591E3F70-L0-001.jpeg"/>
          <p:cNvSpPr>
            <a:spLocks noGrp="1"/>
          </p:cNvSpPr>
          <p:nvPr>
            <p:ph type="pic" idx="13"/>
          </p:nvPr>
        </p:nvSpPr>
        <p:spPr>
          <a:xfrm>
            <a:off x="4790270" y="-88660"/>
            <a:ext cx="14960601" cy="11220451"/>
          </a:xfrm>
          <a:prstGeom prst="rect">
            <a:avLst/>
          </a:prstGeom>
          <a:ln w="9525">
            <a:round/>
          </a:ln>
        </p:spPr>
        <p:txBody>
          <a:bodyPr lIns="91439" tIns="45719" rIns="91439" bIns="45719" anchor="t">
            <a:noAutofit/>
          </a:bodyPr>
          <a:lstStyle/>
          <a:p>
            <a:endParaRPr/>
          </a:p>
        </p:txBody>
      </p:sp>
      <p:sp>
        <p:nvSpPr>
          <p:cNvPr id="12" name="My Reflective Diary"/>
          <p:cNvSpPr txBox="1"/>
          <p:nvPr/>
        </p:nvSpPr>
        <p:spPr>
          <a:xfrm>
            <a:off x="4939577" y="10723270"/>
            <a:ext cx="14504846" cy="1747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lvl1pPr>
          </a:lstStyle>
          <a:p>
            <a:r>
              <a:t>My Reflective Diary</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My Reflective Diary"/>
          <p:cNvSpPr txBox="1">
            <a:spLocks noGrp="1"/>
          </p:cNvSpPr>
          <p:nvPr>
            <p:ph type="body" sz="quarter" idx="13"/>
          </p:nvPr>
        </p:nvSpPr>
        <p:spPr>
          <a:xfrm>
            <a:off x="2381250" y="728762"/>
            <a:ext cx="19621500" cy="943744"/>
          </a:xfrm>
          <a:prstGeom prst="rect">
            <a:avLst/>
          </a:prstGeom>
        </p:spPr>
        <p:txBody>
          <a:bodyPr>
            <a:spAutoFit/>
          </a:bodyPr>
          <a:lstStyle>
            <a:lvl1pPr marL="0" indent="0" algn="ctr">
              <a:spcBef>
                <a:spcPts val="3400"/>
              </a:spcBef>
              <a:buSzTx/>
              <a:buNone/>
              <a:defRPr sz="5200"/>
            </a:lvl1pPr>
          </a:lstStyle>
          <a:p>
            <a:r>
              <a:t>My Reflective Diary</a:t>
            </a:r>
          </a:p>
        </p:txBody>
      </p:sp>
      <p:sp>
        <p:nvSpPr>
          <p:cNvPr id="96" name="This is a space to help get you thinking; creatively and deeply! It is just for you! In this diary you will have the chance to think about lots of different things. You can take part as much as you like, get really carried away or decide to skip sections"/>
          <p:cNvSpPr txBox="1">
            <a:spLocks noGrp="1"/>
          </p:cNvSpPr>
          <p:nvPr>
            <p:ph type="body" idx="14"/>
          </p:nvPr>
        </p:nvSpPr>
        <p:spPr>
          <a:xfrm>
            <a:off x="2381250" y="1772585"/>
            <a:ext cx="19621500" cy="11919744"/>
          </a:xfrm>
          <a:prstGeom prst="rect">
            <a:avLst/>
          </a:prstGeom>
        </p:spPr>
        <p:txBody>
          <a:bodyPr anchor="t">
            <a:spAutoFit/>
          </a:bodyPr>
          <a:lstStyle/>
          <a:p>
            <a:pPr marL="0" indent="0" algn="ctr">
              <a:spcBef>
                <a:spcPts val="0"/>
              </a:spcBef>
              <a:buSzTx/>
              <a:buNone/>
              <a:defRPr sz="3300"/>
            </a:pPr>
            <a:r>
              <a:t>This is a space to help get you thinking; creatively and deeply! It is just for you! In this diary you will have the chance to think about lots of different things. You can take part as much as you like, get really carried away or decide to skip sections or even leave it altogether. You don’t HAVE to do it! </a:t>
            </a:r>
          </a:p>
          <a:p>
            <a:pPr marL="0" indent="0" algn="ctr">
              <a:spcBef>
                <a:spcPts val="0"/>
              </a:spcBef>
              <a:buSzTx/>
              <a:buNone/>
              <a:defRPr sz="3300"/>
            </a:pPr>
            <a:endParaRPr/>
          </a:p>
          <a:p>
            <a:pPr marL="0" indent="0" algn="ctr">
              <a:spcBef>
                <a:spcPts val="0"/>
              </a:spcBef>
              <a:buSzTx/>
              <a:buNone/>
              <a:defRPr sz="3300"/>
            </a:pPr>
            <a:r>
              <a:t>You don’t need to worry about getting it wrong - everyone might come up with different ideas anyway and... no one will be marking it! You don’t HAVE to share your thoughts or anything you come up with, but if you do want to share then there’s nothing stopping you.</a:t>
            </a:r>
          </a:p>
          <a:p>
            <a:pPr marL="0" indent="0" algn="ctr">
              <a:spcBef>
                <a:spcPts val="0"/>
              </a:spcBef>
              <a:buSzTx/>
              <a:buNone/>
              <a:defRPr sz="3300"/>
            </a:pPr>
            <a:endParaRPr/>
          </a:p>
          <a:p>
            <a:pPr marL="0" indent="0" algn="ctr">
              <a:spcBef>
                <a:spcPts val="0"/>
              </a:spcBef>
              <a:buSzTx/>
              <a:buNone/>
              <a:defRPr sz="3300"/>
            </a:pPr>
            <a:r>
              <a:t>What is a reflective diary?</a:t>
            </a:r>
          </a:p>
          <a:p>
            <a:pPr marL="0" indent="0" algn="ctr">
              <a:spcBef>
                <a:spcPts val="0"/>
              </a:spcBef>
              <a:buSzTx/>
              <a:buNone/>
              <a:defRPr sz="3300"/>
            </a:pPr>
            <a:endParaRPr/>
          </a:p>
          <a:p>
            <a:pPr marL="0" indent="0" algn="ctr">
              <a:spcBef>
                <a:spcPts val="0"/>
              </a:spcBef>
              <a:buSzTx/>
              <a:buNone/>
              <a:defRPr sz="3300"/>
            </a:pPr>
            <a:r>
              <a:t>Well, yours will be unique! In this space we will be reflecting on some common core values. You will find something on each page which provides stimulus for your creative thinking. It may be a photograph, quote, poem or piece of art. There will be a few questions to get you started.</a:t>
            </a:r>
          </a:p>
          <a:p>
            <a:pPr marL="0" indent="0" algn="ctr">
              <a:spcBef>
                <a:spcPts val="0"/>
              </a:spcBef>
              <a:buSzTx/>
              <a:buNone/>
              <a:defRPr sz="3300"/>
            </a:pPr>
            <a:r>
              <a:t>All you need to do is to look at it, take time to let it start to get your imagination working and then take a few minutes to respond to it any way you like.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2247" y="-939800"/>
            <a:ext cx="24384005" cy="16827500"/>
          </a:xfrm>
          <a:prstGeom prst="rect">
            <a:avLst/>
          </a:prstGeom>
          <a:ln w="88900"/>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0" name="This is a space to help get you thinking creatively! It is just for you! In this diary you will have the chance to think about lots of different things. You can take part as much as you like, get really carried away or decide to skip sections or even lea"/>
          <p:cNvSpPr txBox="1"/>
          <p:nvPr/>
        </p:nvSpPr>
        <p:spPr>
          <a:xfrm>
            <a:off x="3133243" y="3266295"/>
            <a:ext cx="18722119" cy="818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300"/>
            </a:pPr>
            <a:r>
              <a:t>Thi</a:t>
            </a:r>
            <a:r>
              <a:rPr sz="3500"/>
              <a:t>s is a space to help get you thinking creatively! It is just for you! In this diary you will have the chance to think about lots of different things. You can take part as much as you like, get really carried away or decide to skip sections or even leave it altogether. You don’t HAVE to do it! </a:t>
            </a:r>
          </a:p>
          <a:p>
            <a:pPr algn="l">
              <a:defRPr sz="3500"/>
            </a:pPr>
            <a:endParaRPr sz="3500"/>
          </a:p>
          <a:p>
            <a:pPr algn="l">
              <a:defRPr sz="3500"/>
            </a:pPr>
            <a:r>
              <a:t>You don’t need to worry about getting it wrong - everyone might come up with different ideas anyway, and... no one will be marking it! You don’t HAVE to share your thoughts or anything you come up with, but if you do want to share, then there’s nothing stopping you.</a:t>
            </a:r>
          </a:p>
          <a:p>
            <a:pPr algn="l">
              <a:defRPr sz="3500"/>
            </a:pPr>
            <a:endParaRPr/>
          </a:p>
          <a:p>
            <a:pPr>
              <a:defRPr sz="3600"/>
            </a:pPr>
            <a:r>
              <a:t> </a:t>
            </a:r>
          </a:p>
        </p:txBody>
      </p:sp>
      <p:sp>
        <p:nvSpPr>
          <p:cNvPr id="21" name="My Reflective Diary"/>
          <p:cNvSpPr txBox="1"/>
          <p:nvPr/>
        </p:nvSpPr>
        <p:spPr>
          <a:xfrm>
            <a:off x="5105886" y="677554"/>
            <a:ext cx="13156448" cy="1031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My Reflective Diary</a:t>
            </a:r>
          </a:p>
        </p:txBody>
      </p:sp>
      <p:sp>
        <p:nvSpPr>
          <p:cNvPr id="22" name="Text"/>
          <p:cNvSpPr txBox="1"/>
          <p:nvPr/>
        </p:nvSpPr>
        <p:spPr>
          <a:xfrm>
            <a:off x="-1772197" y="73974"/>
            <a:ext cx="1820283" cy="1031634"/>
          </a:xfrm>
          <a:prstGeom prst="rect">
            <a:avLst/>
          </a:prstGeom>
          <a:ln w="12700">
            <a:miter lim="400000"/>
          </a:ln>
        </p:spPr>
        <p:txBody>
          <a:bodyPr wrap="none" lIns="50800" tIns="50800" rIns="50800" bIns="50800" anchor="ctr">
            <a:spAutoFit/>
          </a:bodyPr>
          <a:lstStyle/>
          <a:p>
            <a:endParaRPr/>
          </a:p>
        </p:txBody>
      </p:sp>
      <p:sp>
        <p:nvSpPr>
          <p:cNvPr id="23" name="Body Level One…"/>
          <p:cNvSpPr txBox="1">
            <a:spLocks noGrp="1"/>
          </p:cNvSpPr>
          <p:nvPr>
            <p:ph type="body" sz="quarter" idx="1"/>
          </p:nvPr>
        </p:nvSpPr>
        <p:spPr>
          <a:xfrm>
            <a:off x="1778000" y="6849360"/>
            <a:ext cx="20828000" cy="17279"/>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1" name="Why bother with a reflective diary?…"/>
          <p:cNvSpPr txBox="1"/>
          <p:nvPr/>
        </p:nvSpPr>
        <p:spPr>
          <a:xfrm>
            <a:off x="567418" y="169147"/>
            <a:ext cx="23249164" cy="4718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Why bother with a reflective diary?</a:t>
            </a:r>
          </a:p>
          <a:p>
            <a:endParaRPr/>
          </a:p>
          <a:p>
            <a:pPr algn="l">
              <a:defRPr sz="3600"/>
            </a:pPr>
            <a:r>
              <a:t>When we think creatively and deeply it helps us to learn about ourselves and it helps us to engage fully with things around us. Often, most of us are so busy being busy it is easy not to do much reflective thinking. When we take a little time to think creatively it opens up doors of opportunity that we didn’t even notice before. </a:t>
            </a:r>
          </a:p>
        </p:txBody>
      </p:sp>
      <p:sp>
        <p:nvSpPr>
          <p:cNvPr id="32" name="Text"/>
          <p:cNvSpPr txBox="1"/>
          <p:nvPr/>
        </p:nvSpPr>
        <p:spPr>
          <a:xfrm>
            <a:off x="302431" y="5579723"/>
            <a:ext cx="23184419" cy="1031634"/>
          </a:xfrm>
          <a:prstGeom prst="rect">
            <a:avLst/>
          </a:prstGeom>
          <a:ln w="12700">
            <a:miter lim="400000"/>
          </a:ln>
        </p:spPr>
        <p:txBody>
          <a:bodyPr lIns="50800" tIns="50800" rIns="50800" bIns="50800" anchor="ctr">
            <a:spAutoFit/>
          </a:bodyPr>
          <a:lstStyle/>
          <a:p>
            <a:endParaRPr/>
          </a:p>
        </p:txBody>
      </p:sp>
      <p:sp>
        <p:nvSpPr>
          <p:cNvPr id="33" name="Body Level One…"/>
          <p:cNvSpPr txBox="1">
            <a:spLocks noGrp="1"/>
          </p:cNvSpPr>
          <p:nvPr>
            <p:ph type="body" sz="quarter" idx="1"/>
          </p:nvPr>
        </p:nvSpPr>
        <p:spPr>
          <a:xfrm>
            <a:off x="1778000" y="7924800"/>
            <a:ext cx="20828000" cy="20574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copy">
    <p:spTree>
      <p:nvGrpSpPr>
        <p:cNvPr id="1" name=""/>
        <p:cNvGrpSpPr/>
        <p:nvPr/>
      </p:nvGrpSpPr>
      <p:grpSpPr>
        <a:xfrm>
          <a:off x="0" y="0"/>
          <a:ext cx="0" cy="0"/>
          <a:chOff x="0" y="0"/>
          <a:chExt cx="0" cy="0"/>
        </a:xfrm>
      </p:grpSpPr>
      <p:sp>
        <p:nvSpPr>
          <p:cNvPr id="41" name="Things you might choose to do in response to the reflection:…"/>
          <p:cNvSpPr txBox="1"/>
          <p:nvPr/>
        </p:nvSpPr>
        <p:spPr>
          <a:xfrm>
            <a:off x="961350" y="-601478"/>
            <a:ext cx="22461300" cy="15919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600"/>
            </a:pPr>
            <a:endParaRPr/>
          </a:p>
          <a:p>
            <a:pPr algn="l">
              <a:defRPr sz="4500">
                <a:solidFill>
                  <a:srgbClr val="FFDBD8"/>
                </a:solidFill>
              </a:defRPr>
            </a:pPr>
            <a:r>
              <a:t>Things you might choose to do in response to the reflection:</a:t>
            </a:r>
          </a:p>
          <a:p>
            <a:pPr algn="l">
              <a:defRPr sz="3600">
                <a:solidFill>
                  <a:srgbClr val="FFDBD8"/>
                </a:solidFill>
              </a:defRPr>
            </a:pPr>
            <a:endParaRPr/>
          </a:p>
          <a:p>
            <a:pPr marL="548640" indent="-548640" algn="l">
              <a:buSzPct val="43000"/>
              <a:buBlip>
                <a:blip r:embed="rId2"/>
              </a:buBlip>
              <a:defRPr sz="3600"/>
            </a:pPr>
            <a:r>
              <a:t>Copy the picture and text from this reflective diary into your own in your own style</a:t>
            </a:r>
          </a:p>
          <a:p>
            <a:pPr marL="548640" indent="-548640" algn="l">
              <a:buSzPct val="43000"/>
              <a:buBlip>
                <a:blip r:embed="rId2"/>
              </a:buBlip>
              <a:defRPr sz="3600"/>
            </a:pPr>
            <a:r>
              <a:t>Write the title then write your responses/ feelings/ideas</a:t>
            </a:r>
          </a:p>
          <a:p>
            <a:pPr marL="548640" indent="-548640" algn="l">
              <a:buSzPct val="43000"/>
              <a:buBlip>
                <a:blip r:embed="rId2"/>
              </a:buBlip>
              <a:defRPr sz="3600"/>
            </a:pPr>
            <a:r>
              <a:t>Draw, paint or doodle in response to the daily reflection space</a:t>
            </a:r>
          </a:p>
          <a:p>
            <a:pPr marL="548640" indent="-548640" algn="l">
              <a:buSzPct val="43000"/>
              <a:buBlip>
                <a:blip r:embed="rId2"/>
              </a:buBlip>
              <a:defRPr sz="3600"/>
            </a:pPr>
            <a:r>
              <a:t>Write your own poem based on the reflection </a:t>
            </a:r>
          </a:p>
          <a:p>
            <a:pPr marL="548640" indent="-548640" algn="l">
              <a:buSzPct val="43000"/>
              <a:buBlip>
                <a:blip r:embed="rId2"/>
              </a:buBlip>
              <a:defRPr sz="3600"/>
            </a:pPr>
            <a:r>
              <a:t>Leave it then if you get inspiration later come back and write/draw your response </a:t>
            </a:r>
          </a:p>
          <a:p>
            <a:pPr marL="548640" indent="-548640" algn="l">
              <a:buSzPct val="43000"/>
              <a:buBlip>
                <a:blip r:embed="rId2"/>
              </a:buBlip>
              <a:defRPr sz="3600"/>
            </a:pPr>
            <a:r>
              <a:t>Talk to someone about the thoughts that spring from the daily reflection space</a:t>
            </a:r>
          </a:p>
          <a:p>
            <a:pPr marL="548640" indent="-548640" algn="l">
              <a:buSzPct val="43000"/>
              <a:buBlip>
                <a:blip r:embed="rId2"/>
              </a:buBlip>
              <a:defRPr sz="3600"/>
            </a:pPr>
            <a:r>
              <a:t>Find a song that helps you to think</a:t>
            </a:r>
          </a:p>
          <a:p>
            <a:pPr marL="548640" indent="-548640" algn="l">
              <a:buSzPct val="43000"/>
              <a:buBlip>
                <a:blip r:embed="rId2"/>
              </a:buBlip>
              <a:defRPr sz="3600"/>
            </a:pPr>
            <a:r>
              <a:t>Take photographs and put them with the reflection space to help your thoughts and ideas.</a:t>
            </a:r>
          </a:p>
          <a:p>
            <a:pPr marL="548640" indent="-548640" algn="l">
              <a:buSzPct val="43000"/>
              <a:buBlip>
                <a:blip r:embed="rId2"/>
              </a:buBlip>
              <a:defRPr sz="3600"/>
            </a:pPr>
            <a:r>
              <a:t>Find artwork, Bible verses, true stories, other view points, fables etc that help you look at things from similar or different perspectives.</a:t>
            </a:r>
          </a:p>
          <a:p>
            <a:pPr marL="548640" indent="-548640" algn="l">
              <a:buSzPct val="43000"/>
              <a:buBlip>
                <a:blip r:embed="rId2"/>
              </a:buBlip>
              <a:defRPr sz="3600"/>
            </a:pPr>
            <a:r>
              <a:t>Play music whilst you think</a:t>
            </a:r>
          </a:p>
          <a:p>
            <a:pPr marL="548640" indent="-548640" algn="l">
              <a:buSzPct val="43000"/>
              <a:buBlip>
                <a:blip r:embed="rId2"/>
              </a:buBlip>
              <a:defRPr sz="3600"/>
            </a:pPr>
            <a:r>
              <a:t>Create a rap or a dance in response to how you feel or to express your views</a:t>
            </a:r>
          </a:p>
          <a:p>
            <a:pPr marL="548640" indent="-548640" algn="l">
              <a:buSzPct val="43000"/>
              <a:buBlip>
                <a:blip r:embed="rId2"/>
              </a:buBlip>
              <a:defRPr sz="3600"/>
            </a:pPr>
            <a:r>
              <a:t>Nothing - yes, it’s ok to do absolutely nothing... except for thinking, of course!</a:t>
            </a:r>
          </a:p>
          <a:p>
            <a:pPr marL="548640" indent="-548640" algn="l">
              <a:buSzPct val="43000"/>
              <a:buBlip>
                <a:blip r:embed="rId2"/>
              </a:buBlip>
              <a:defRPr sz="3600"/>
            </a:pPr>
            <a:endParaRPr/>
          </a:p>
          <a:p>
            <a:pPr marL="548640" indent="-548640" algn="l">
              <a:buSzPct val="43000"/>
              <a:buBlip>
                <a:blip r:embed="rId2"/>
              </a:buBlip>
              <a:defRPr sz="3600"/>
            </a:pPr>
            <a:endParaRPr/>
          </a:p>
          <a:p>
            <a:pPr marL="548640" indent="-548640" algn="l">
              <a:buSzPct val="43000"/>
              <a:buBlip>
                <a:blip r:embed="rId2"/>
              </a:buBlip>
              <a:defRPr sz="3600"/>
            </a:pPr>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9"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half" idx="14"/>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7" name="Image"/>
          <p:cNvSpPr>
            <a:spLocks noGrp="1"/>
          </p:cNvSpPr>
          <p:nvPr>
            <p:ph type="pic" idx="15"/>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457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1pPr>
      <a:lvl2pPr marL="1219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2pPr>
      <a:lvl3pPr marL="1981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3pPr>
      <a:lvl4pPr marL="2743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4pPr>
      <a:lvl5pPr marL="3505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5pPr>
      <a:lvl6pPr marL="4267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6pPr>
      <a:lvl7pPr marL="5029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7pPr>
      <a:lvl8pPr marL="5791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8pPr>
      <a:lvl9pPr marL="6553200" marR="0" indent="-457200" algn="l" defTabSz="647700" rtl="0" latinLnBrk="0">
        <a:lnSpc>
          <a:spcPct val="100000"/>
        </a:lnSpc>
        <a:spcBef>
          <a:spcPts val="5100"/>
        </a:spcBef>
        <a:spcAft>
          <a:spcPts val="0"/>
        </a:spcAft>
        <a:buClrTx/>
        <a:buSzPct val="43000"/>
        <a:buFontTx/>
        <a:buBlip>
          <a:blip r:embed="rId15"/>
        </a:buBlip>
        <a:tabLst/>
        <a:defRPr sz="3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OrZOWjfoMH8" TargetMode="External"/><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search?safe=strict&amp;client=safari&amp;sxsrf=ALeKk02g85q80kBDcgRqwuTeDms32MSMBQ:1587205613733&amp;q=Bruno+Mars&amp;stick=H4sIAAAAAAAAAONgVuLSz9U3SCo2TDctWsTK5VRUmpev4JtYVAwAr1e56BsAAAA&amp;sa=X&amp;ved=2ahUKEwji4arW4fHoAhUIesAKHSGZCQgQMTAAegQIDhAF" TargetMode="External"/><Relationship Id="rId2" Type="http://schemas.openxmlformats.org/officeDocument/2006/relationships/hyperlink" Target="https://youtu.be/h9O5_Q-oLr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bc.co.uk/newsround/5227776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nF1CnDFf9dA"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gif"/></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Grp="1"/>
          </p:cNvPicPr>
          <p:nvPr>
            <p:ph type="pic" idx="13"/>
          </p:nvPr>
        </p:nvPicPr>
        <p:blipFill>
          <a:blip r:embed="rId2"/>
          <a:stretch>
            <a:fillRect/>
          </a:stretch>
        </p:blipFill>
        <p:spPr>
          <a:xfrm>
            <a:off x="4575968" y="919215"/>
            <a:ext cx="15232064" cy="9955213"/>
          </a:xfrm>
          <a:prstGeom prst="rect">
            <a:avLst/>
          </a:prstGeom>
        </p:spPr>
      </p:pic>
      <p:sp>
        <p:nvSpPr>
          <p:cNvPr id="122" name="My Reflective Diary"/>
          <p:cNvSpPr txBox="1"/>
          <p:nvPr/>
        </p:nvSpPr>
        <p:spPr>
          <a:xfrm>
            <a:off x="4939577" y="10723270"/>
            <a:ext cx="14504846" cy="1747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lvl1pPr>
          </a:lstStyle>
          <a:p>
            <a:r>
              <a:t>My Reflective Diary</a:t>
            </a:r>
          </a:p>
        </p:txBody>
      </p:sp>
      <p:sp>
        <p:nvSpPr>
          <p:cNvPr id="123" name="Slide Number"/>
          <p:cNvSpPr txBox="1">
            <a:spLocks noGrp="1"/>
          </p:cNvSpPr>
          <p:nvPr>
            <p:ph type="sldNum" sz="quarter" idx="2"/>
          </p:nvPr>
        </p:nvSpPr>
        <p:spPr>
          <a:xfrm>
            <a:off x="12041855" y="13008841"/>
            <a:ext cx="298529"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rust"/>
          <p:cNvSpPr txBox="1">
            <a:spLocks noGrp="1"/>
          </p:cNvSpPr>
          <p:nvPr>
            <p:ph type="title" idx="4294967295"/>
          </p:nvPr>
        </p:nvSpPr>
        <p:spPr>
          <a:xfrm>
            <a:off x="1778000" y="355600"/>
            <a:ext cx="2452288" cy="894026"/>
          </a:xfrm>
          <a:prstGeom prst="rect">
            <a:avLst/>
          </a:prstGeom>
        </p:spPr>
        <p:txBody>
          <a:bodyPr anchor="t"/>
          <a:lstStyle>
            <a:lvl1pPr algn="l" defTabSz="621791">
              <a:defRPr sz="4800"/>
            </a:lvl1pPr>
          </a:lstStyle>
          <a:p>
            <a:r>
              <a:t>Trust</a:t>
            </a:r>
          </a:p>
        </p:txBody>
      </p:sp>
      <p:sp>
        <p:nvSpPr>
          <p:cNvPr id="159" name="These are the words of King David from the Old Testament in the Bible. When David was a young boy he trusted God to help him defeat the fierce giant, Goliath.…"/>
          <p:cNvSpPr txBox="1">
            <a:spLocks noGrp="1"/>
          </p:cNvSpPr>
          <p:nvPr>
            <p:ph type="body" idx="4294967295"/>
          </p:nvPr>
        </p:nvSpPr>
        <p:spPr>
          <a:xfrm>
            <a:off x="1778000" y="1431993"/>
            <a:ext cx="14510699" cy="10852014"/>
          </a:xfrm>
          <a:prstGeom prst="rect">
            <a:avLst/>
          </a:prstGeom>
        </p:spPr>
        <p:txBody>
          <a:bodyPr anchor="t"/>
          <a:lstStyle/>
          <a:p>
            <a:pPr marL="543153" indent="-543153" defTabSz="641223">
              <a:spcBef>
                <a:spcPts val="5000"/>
              </a:spcBef>
              <a:buBlip>
                <a:blip r:embed="rId2"/>
              </a:buBlip>
              <a:defRPr sz="3564"/>
            </a:pPr>
            <a:r>
              <a:t>These are the words of King David from the Old Testament in the Bible. When David was a young boy he trusted God to help him defeat the fierce giant, Goliath.</a:t>
            </a:r>
          </a:p>
          <a:p>
            <a:pPr marL="543153" indent="-543153" defTabSz="641223">
              <a:spcBef>
                <a:spcPts val="5000"/>
              </a:spcBef>
              <a:buBlip>
                <a:blip r:embed="rId2"/>
              </a:buBlip>
              <a:defRPr sz="3564"/>
            </a:pPr>
            <a:r>
              <a:t>Who do you trust, and why? (There might be more than one person!)</a:t>
            </a:r>
          </a:p>
          <a:p>
            <a:pPr marL="543153" indent="-543153" defTabSz="641223">
              <a:spcBef>
                <a:spcPts val="5000"/>
              </a:spcBef>
              <a:buBlip>
                <a:blip r:embed="rId2"/>
              </a:buBlip>
              <a:defRPr sz="3564"/>
            </a:pPr>
            <a:r>
              <a:t>Why do you think David put his trust in God?</a:t>
            </a:r>
          </a:p>
          <a:p>
            <a:pPr marL="543153" indent="-543153" defTabSz="641223">
              <a:spcBef>
                <a:spcPts val="5000"/>
              </a:spcBef>
              <a:buBlip>
                <a:blip r:embed="rId2"/>
              </a:buBlip>
              <a:defRPr sz="3564"/>
            </a:pPr>
            <a:r>
              <a:t>Can people trust you? </a:t>
            </a:r>
          </a:p>
          <a:p>
            <a:pPr marL="543153" indent="-543153" defTabSz="641223">
              <a:spcBef>
                <a:spcPts val="5000"/>
              </a:spcBef>
              <a:buBlip>
                <a:blip r:embed="rId2"/>
              </a:buBlip>
              <a:defRPr sz="3564"/>
            </a:pPr>
            <a:r>
              <a:t>Do you think trust is an important value?</a:t>
            </a:r>
          </a:p>
          <a:p>
            <a:pPr marL="543153" indent="-543153" defTabSz="641223">
              <a:spcBef>
                <a:spcPts val="5000"/>
              </a:spcBef>
              <a:buBlip>
                <a:blip r:embed="rId2"/>
              </a:buBlip>
              <a:defRPr sz="3564"/>
            </a:pPr>
            <a:r>
              <a:t>Watch this clip to find out more about David and Goliath </a:t>
            </a:r>
            <a:r>
              <a:rPr u="sng">
                <a:hlinkClick r:id="rId3"/>
              </a:rPr>
              <a:t>https://youtu.be/OrZOWjfoMH8</a:t>
            </a:r>
          </a:p>
        </p:txBody>
      </p:sp>
      <p:sp>
        <p:nvSpPr>
          <p:cNvPr id="16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pic>
        <p:nvPicPr>
          <p:cNvPr id="161" name="17D5F5AB-65B8-4121-A52B-20BD7F62E2B6-L0-001.png" descr="17D5F5AB-65B8-4121-A52B-20BD7F62E2B6-L0-001.png"/>
          <p:cNvPicPr>
            <a:picLocks noChangeAspect="1"/>
          </p:cNvPicPr>
          <p:nvPr/>
        </p:nvPicPr>
        <p:blipFill>
          <a:blip r:embed="rId4"/>
          <a:srcRect l="4036" t="14799" r="4036" b="14799"/>
          <a:stretch>
            <a:fillRect/>
          </a:stretch>
        </p:blipFill>
        <p:spPr>
          <a:xfrm>
            <a:off x="16116299" y="77968"/>
            <a:ext cx="7216500" cy="5526624"/>
          </a:xfrm>
          <a:prstGeom prst="rect">
            <a:avLst/>
          </a:prstGeom>
          <a:ln w="88900">
            <a:miter lim="400000"/>
          </a:ln>
        </p:spPr>
      </p:pic>
      <p:pic>
        <p:nvPicPr>
          <p:cNvPr id="162" name="Image" descr="Image"/>
          <p:cNvPicPr>
            <a:picLocks noChangeAspect="1"/>
          </p:cNvPicPr>
          <p:nvPr/>
        </p:nvPicPr>
        <p:blipFill>
          <a:blip r:embed="rId5"/>
          <a:stretch>
            <a:fillRect/>
          </a:stretch>
        </p:blipFill>
        <p:spPr>
          <a:xfrm>
            <a:off x="15656284" y="9030642"/>
            <a:ext cx="7864483" cy="4423772"/>
          </a:xfrm>
          <a:prstGeom prst="rect">
            <a:avLst/>
          </a:prstGeom>
          <a:ln w="889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rust"/>
          <p:cNvSpPr txBox="1">
            <a:spLocks noGrp="1"/>
          </p:cNvSpPr>
          <p:nvPr>
            <p:ph type="title"/>
          </p:nvPr>
        </p:nvSpPr>
        <p:spPr>
          <a:xfrm>
            <a:off x="1778000" y="355600"/>
            <a:ext cx="5198237" cy="1125147"/>
          </a:xfrm>
          <a:prstGeom prst="rect">
            <a:avLst/>
          </a:prstGeom>
        </p:spPr>
        <p:txBody>
          <a:bodyPr/>
          <a:lstStyle>
            <a:lvl1pPr algn="l" defTabSz="408051">
              <a:defRPr sz="6300"/>
            </a:lvl1pPr>
          </a:lstStyle>
          <a:p>
            <a:r>
              <a:t>Trust</a:t>
            </a:r>
          </a:p>
        </p:txBody>
      </p:sp>
      <p:sp>
        <p:nvSpPr>
          <p:cNvPr id="165" name="Read this quote. Do you believe that truth is an important ingredient for trust?…"/>
          <p:cNvSpPr txBox="1">
            <a:spLocks noGrp="1"/>
          </p:cNvSpPr>
          <p:nvPr>
            <p:ph type="body" idx="1"/>
          </p:nvPr>
        </p:nvSpPr>
        <p:spPr>
          <a:xfrm>
            <a:off x="1490255" y="1518467"/>
            <a:ext cx="20828001" cy="11884415"/>
          </a:xfrm>
          <a:prstGeom prst="rect">
            <a:avLst/>
          </a:prstGeom>
        </p:spPr>
        <p:txBody>
          <a:bodyPr anchor="t"/>
          <a:lstStyle/>
          <a:p>
            <a:pPr marL="438911" indent="-438911" defTabSz="621791">
              <a:spcBef>
                <a:spcPts val="4800"/>
              </a:spcBef>
              <a:buBlip>
                <a:blip r:embed="rId2"/>
              </a:buBlip>
              <a:defRPr sz="2880"/>
            </a:pPr>
            <a:r>
              <a:rPr dirty="0"/>
              <a:t>Read this quote. Do you believe that truth is an important ingredient for trust?</a:t>
            </a:r>
          </a:p>
          <a:p>
            <a:pPr marL="438911" indent="-438911" defTabSz="621791">
              <a:spcBef>
                <a:spcPts val="4800"/>
              </a:spcBef>
              <a:buBlip>
                <a:blip r:embed="rId2"/>
              </a:buBlip>
              <a:defRPr sz="2880"/>
            </a:pPr>
            <a:endParaRPr dirty="0"/>
          </a:p>
          <a:p>
            <a:pPr marL="438911" indent="-438911" defTabSz="621791">
              <a:spcBef>
                <a:spcPts val="4800"/>
              </a:spcBef>
              <a:buBlip>
                <a:blip r:embed="rId2"/>
              </a:buBlip>
              <a:defRPr sz="2880"/>
            </a:pPr>
            <a:endParaRPr dirty="0"/>
          </a:p>
          <a:p>
            <a:pPr marL="438911" indent="-438911" defTabSz="621791">
              <a:spcBef>
                <a:spcPts val="4800"/>
              </a:spcBef>
              <a:buBlip>
                <a:blip r:embed="rId2"/>
              </a:buBlip>
              <a:defRPr sz="2880"/>
            </a:pPr>
            <a:endParaRPr dirty="0"/>
          </a:p>
          <a:p>
            <a:pPr marL="438911" indent="-438911" defTabSz="621791">
              <a:spcBef>
                <a:spcPts val="4800"/>
              </a:spcBef>
              <a:buBlip>
                <a:blip r:embed="rId2"/>
              </a:buBlip>
              <a:defRPr sz="2880"/>
            </a:pPr>
            <a:endParaRPr dirty="0"/>
          </a:p>
          <a:p>
            <a:pPr marL="438911" indent="-438911" defTabSz="621791">
              <a:spcBef>
                <a:spcPts val="4800"/>
              </a:spcBef>
              <a:buBlip>
                <a:blip r:embed="rId2"/>
              </a:buBlip>
              <a:defRPr sz="2880"/>
            </a:pPr>
            <a:r>
              <a:rPr dirty="0"/>
              <a:t>Watch the video clip of the story of the boy who cried wolf</a:t>
            </a:r>
          </a:p>
          <a:p>
            <a:pPr marL="438911" indent="-438911" defTabSz="621791">
              <a:spcBef>
                <a:spcPts val="4800"/>
              </a:spcBef>
              <a:buBlip>
                <a:blip r:embed="rId2"/>
              </a:buBlip>
              <a:defRPr sz="2880"/>
            </a:pPr>
            <a:endParaRPr dirty="0"/>
          </a:p>
          <a:p>
            <a:pPr marL="438911" indent="-438911" defTabSz="621791">
              <a:spcBef>
                <a:spcPts val="4800"/>
              </a:spcBef>
              <a:buBlip>
                <a:blip r:embed="rId2"/>
              </a:buBlip>
              <a:defRPr sz="2880"/>
            </a:pPr>
            <a:r>
              <a:rPr dirty="0"/>
              <a:t>Why do you think no-one trusted or believed the boy in the story?</a:t>
            </a:r>
          </a:p>
          <a:p>
            <a:pPr marL="438911" indent="-438911" defTabSz="621791">
              <a:spcBef>
                <a:spcPts val="4800"/>
              </a:spcBef>
              <a:buBlip>
                <a:blip r:embed="rId2"/>
              </a:buBlip>
              <a:defRPr sz="2880"/>
            </a:pPr>
            <a:r>
              <a:rPr dirty="0"/>
              <a:t>What could the boy have done to earn the people’s trust</a:t>
            </a:r>
          </a:p>
          <a:p>
            <a:pPr marL="438911" indent="-438911" defTabSz="621791">
              <a:spcBef>
                <a:spcPts val="4800"/>
              </a:spcBef>
              <a:buBlip>
                <a:blip r:embed="rId2"/>
              </a:buBlip>
              <a:defRPr sz="2880"/>
            </a:pPr>
            <a:r>
              <a:t>Re write the ending in your reflective diary to create a story where the boy regained the people’s trust.</a:t>
            </a:r>
          </a:p>
        </p:txBody>
      </p:sp>
      <p:sp>
        <p:nvSpPr>
          <p:cNvPr id="166" name="Slide Number"/>
          <p:cNvSpPr txBox="1">
            <a:spLocks noGrp="1"/>
          </p:cNvSpPr>
          <p:nvPr>
            <p:ph type="sldNum" sz="quarter" idx="4294967295"/>
          </p:nvPr>
        </p:nvSpPr>
        <p:spPr>
          <a:xfrm>
            <a:off x="11949742" y="13008841"/>
            <a:ext cx="48275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67" name="https://youtu.be/CYVMqWIYXS0"/>
          <p:cNvSpPr txBox="1"/>
          <p:nvPr/>
        </p:nvSpPr>
        <p:spPr>
          <a:xfrm>
            <a:off x="1490255" y="7460674"/>
            <a:ext cx="12829400" cy="1031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https://youtu.be/CYVMqWIYXS0</a:t>
            </a:r>
          </a:p>
        </p:txBody>
      </p:sp>
      <p:pic>
        <p:nvPicPr>
          <p:cNvPr id="168" name="2567E994-B1D4-4220-B14F-B07356C1A608-L0-001.jpeg" descr="2567E994-B1D4-4220-B14F-B07356C1A608-L0-001.jpeg"/>
          <p:cNvPicPr>
            <a:picLocks noChangeAspect="1"/>
          </p:cNvPicPr>
          <p:nvPr/>
        </p:nvPicPr>
        <p:blipFill>
          <a:blip r:embed="rId3"/>
          <a:srcRect l="9091" t="7160" b="12068"/>
          <a:stretch>
            <a:fillRect/>
          </a:stretch>
        </p:blipFill>
        <p:spPr>
          <a:xfrm>
            <a:off x="15131214" y="2314464"/>
            <a:ext cx="8262982" cy="7341524"/>
          </a:xfrm>
          <a:prstGeom prst="rect">
            <a:avLst/>
          </a:prstGeom>
          <a:ln w="889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rust"/>
          <p:cNvSpPr txBox="1">
            <a:spLocks noGrp="1"/>
          </p:cNvSpPr>
          <p:nvPr>
            <p:ph type="title"/>
          </p:nvPr>
        </p:nvSpPr>
        <p:spPr>
          <a:xfrm>
            <a:off x="1778000" y="355600"/>
            <a:ext cx="5687455" cy="1433640"/>
          </a:xfrm>
          <a:prstGeom prst="rect">
            <a:avLst/>
          </a:prstGeom>
        </p:spPr>
        <p:txBody>
          <a:bodyPr/>
          <a:lstStyle>
            <a:lvl1pPr algn="l" defTabSz="537590">
              <a:defRPr sz="8300"/>
            </a:lvl1pPr>
          </a:lstStyle>
          <a:p>
            <a:r>
              <a:t>Trust</a:t>
            </a:r>
          </a:p>
        </p:txBody>
      </p:sp>
      <p:sp>
        <p:nvSpPr>
          <p:cNvPr id="171" name="What does trust look like?…"/>
          <p:cNvSpPr txBox="1">
            <a:spLocks noGrp="1"/>
          </p:cNvSpPr>
          <p:nvPr>
            <p:ph type="body" sz="half" idx="1"/>
          </p:nvPr>
        </p:nvSpPr>
        <p:spPr>
          <a:xfrm>
            <a:off x="1081154" y="2838450"/>
            <a:ext cx="13352754" cy="8039100"/>
          </a:xfrm>
          <a:prstGeom prst="rect">
            <a:avLst/>
          </a:prstGeom>
        </p:spPr>
        <p:txBody>
          <a:bodyPr anchor="t"/>
          <a:lstStyle/>
          <a:p>
            <a:pPr marL="502920" indent="-502920">
              <a:buBlip>
                <a:blip r:embed="rId2"/>
              </a:buBlip>
              <a:defRPr sz="3300"/>
            </a:pPr>
            <a:r>
              <a:t>What does trust look like?</a:t>
            </a:r>
          </a:p>
          <a:p>
            <a:pPr marL="502920" indent="-502920">
              <a:buBlip>
                <a:blip r:embed="rId2"/>
              </a:buBlip>
              <a:defRPr sz="3300"/>
            </a:pPr>
            <a:r>
              <a:t>What does this photograph express about trust?</a:t>
            </a:r>
          </a:p>
          <a:p>
            <a:pPr marL="502920" indent="-502920">
              <a:buBlip>
                <a:blip r:embed="rId2"/>
              </a:buBlip>
              <a:defRPr sz="3300"/>
            </a:pPr>
            <a:r>
              <a:t>Is the girl the only one who is trusting in the picture?</a:t>
            </a:r>
          </a:p>
          <a:p>
            <a:pPr marL="502920" indent="-502920">
              <a:buBlip>
                <a:blip r:embed="rId2"/>
              </a:buBlip>
              <a:defRPr sz="3300"/>
            </a:pPr>
            <a:r>
              <a:t>Do you think the girl is wise? What helps you decide?</a:t>
            </a:r>
          </a:p>
          <a:p>
            <a:pPr marL="502920" indent="-502920">
              <a:buBlip>
                <a:blip r:embed="rId2"/>
              </a:buBlip>
              <a:defRPr sz="3300"/>
            </a:pPr>
            <a:r>
              <a:t>Do you think these people know each other well? Why might this be important?</a:t>
            </a:r>
          </a:p>
        </p:txBody>
      </p:sp>
      <p:sp>
        <p:nvSpPr>
          <p:cNvPr id="172" name="Slide Number"/>
          <p:cNvSpPr txBox="1">
            <a:spLocks noGrp="1"/>
          </p:cNvSpPr>
          <p:nvPr>
            <p:ph type="sldNum" sz="quarter" idx="4294967295"/>
          </p:nvPr>
        </p:nvSpPr>
        <p:spPr>
          <a:xfrm>
            <a:off x="11959340" y="13008841"/>
            <a:ext cx="463558"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173" name="BE110B33-0406-4377-B5F1-F2D59CD91B5A-L0-001.jpeg" descr="BE110B33-0406-4377-B5F1-F2D59CD91B5A-L0-001.jpeg"/>
          <p:cNvPicPr>
            <a:picLocks noChangeAspect="1"/>
          </p:cNvPicPr>
          <p:nvPr/>
        </p:nvPicPr>
        <p:blipFill>
          <a:blip r:embed="rId3"/>
          <a:stretch>
            <a:fillRect/>
          </a:stretch>
        </p:blipFill>
        <p:spPr>
          <a:xfrm>
            <a:off x="14208354" y="1352417"/>
            <a:ext cx="8258374" cy="11011166"/>
          </a:xfrm>
          <a:prstGeom prst="rect">
            <a:avLst/>
          </a:prstGeom>
          <a:ln w="889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rust"/>
          <p:cNvSpPr txBox="1">
            <a:spLocks noGrp="1"/>
          </p:cNvSpPr>
          <p:nvPr>
            <p:ph type="title"/>
          </p:nvPr>
        </p:nvSpPr>
        <p:spPr>
          <a:xfrm>
            <a:off x="1207853" y="821234"/>
            <a:ext cx="9995226" cy="2573932"/>
          </a:xfrm>
          <a:prstGeom prst="rect">
            <a:avLst/>
          </a:prstGeom>
        </p:spPr>
        <p:txBody>
          <a:bodyPr anchor="t"/>
          <a:lstStyle>
            <a:lvl1pPr algn="l"/>
          </a:lstStyle>
          <a:p>
            <a:r>
              <a:t>Trust</a:t>
            </a:r>
          </a:p>
        </p:txBody>
      </p:sp>
      <p:sp>
        <p:nvSpPr>
          <p:cNvPr id="176" name="Do you agree with this statement?…"/>
          <p:cNvSpPr txBox="1">
            <a:spLocks noGrp="1"/>
          </p:cNvSpPr>
          <p:nvPr>
            <p:ph type="body" sz="quarter" idx="1"/>
          </p:nvPr>
        </p:nvSpPr>
        <p:spPr>
          <a:xfrm>
            <a:off x="18143273" y="1417204"/>
            <a:ext cx="4462728" cy="10520796"/>
          </a:xfrm>
          <a:prstGeom prst="rect">
            <a:avLst/>
          </a:prstGeom>
        </p:spPr>
        <p:txBody>
          <a:bodyPr anchor="t"/>
          <a:lstStyle/>
          <a:p>
            <a:pPr>
              <a:buBlip>
                <a:blip r:embed="rId2"/>
              </a:buBlip>
            </a:pPr>
            <a:r>
              <a:t>Do you agree with this statement?</a:t>
            </a:r>
          </a:p>
          <a:p>
            <a:pPr>
              <a:buBlip>
                <a:blip r:embed="rId2"/>
              </a:buBlip>
            </a:pPr>
            <a:r>
              <a:t>How can a team of people trust each other?</a:t>
            </a:r>
          </a:p>
          <a:p>
            <a:pPr>
              <a:buBlip>
                <a:blip r:embed="rId2"/>
              </a:buBlip>
            </a:pPr>
            <a:r>
              <a:t>What teams are you part of?</a:t>
            </a:r>
          </a:p>
          <a:p>
            <a:pPr>
              <a:buBlip>
                <a:blip r:embed="rId2"/>
              </a:buBlip>
            </a:pPr>
            <a:r>
              <a:t>Think about how those teams could be built stronger.</a:t>
            </a:r>
          </a:p>
        </p:txBody>
      </p:sp>
      <p:sp>
        <p:nvSpPr>
          <p:cNvPr id="177" name="Slide Number"/>
          <p:cNvSpPr txBox="1">
            <a:spLocks noGrp="1"/>
          </p:cNvSpPr>
          <p:nvPr>
            <p:ph type="sldNum" sz="quarter" idx="4294967295"/>
          </p:nvPr>
        </p:nvSpPr>
        <p:spPr>
          <a:xfrm>
            <a:off x="11937112" y="13008841"/>
            <a:ext cx="50801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178" name="DA60756F-9FFA-4947-BF31-D670F58CCA00-L0-001.jpeg" descr="DA60756F-9FFA-4947-BF31-D670F58CCA00-L0-001.jpeg"/>
          <p:cNvPicPr>
            <a:picLocks noChangeAspect="1"/>
          </p:cNvPicPr>
          <p:nvPr/>
        </p:nvPicPr>
        <p:blipFill>
          <a:blip r:embed="rId3"/>
          <a:srcRect l="16035"/>
          <a:stretch>
            <a:fillRect/>
          </a:stretch>
        </p:blipFill>
        <p:spPr>
          <a:xfrm>
            <a:off x="961953" y="3164861"/>
            <a:ext cx="10487150" cy="7025603"/>
          </a:xfrm>
          <a:prstGeom prst="rect">
            <a:avLst/>
          </a:prstGeom>
          <a:ln w="88900">
            <a:miter lim="400000"/>
          </a:ln>
        </p:spPr>
      </p:pic>
      <p:pic>
        <p:nvPicPr>
          <p:cNvPr id="179" name="00AE7795-FC89-47EA-BEF7-179648FDAB5B-L0-001.png" descr="00AE7795-FC89-47EA-BEF7-179648FDAB5B-L0-001.png"/>
          <p:cNvPicPr>
            <a:picLocks noChangeAspect="1"/>
          </p:cNvPicPr>
          <p:nvPr/>
        </p:nvPicPr>
        <p:blipFill>
          <a:blip r:embed="rId4"/>
          <a:stretch>
            <a:fillRect/>
          </a:stretch>
        </p:blipFill>
        <p:spPr>
          <a:xfrm>
            <a:off x="10189809" y="2245302"/>
            <a:ext cx="7620001" cy="8864601"/>
          </a:xfrm>
          <a:prstGeom prst="rect">
            <a:avLst/>
          </a:prstGeom>
          <a:ln w="88900">
            <a:miter lim="400000"/>
          </a:ln>
        </p:spPr>
      </p:pic>
      <p:sp>
        <p:nvSpPr>
          <p:cNvPr id="180" name="Who, in this team, needs to be the most trustworthy?"/>
          <p:cNvSpPr txBox="1"/>
          <p:nvPr/>
        </p:nvSpPr>
        <p:spPr>
          <a:xfrm>
            <a:off x="450774" y="12140319"/>
            <a:ext cx="22947326" cy="1031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Who, in this team, needs to be the most trustworthy? </a:t>
            </a:r>
          </a:p>
        </p:txBody>
      </p:sp>
      <p:sp>
        <p:nvSpPr>
          <p:cNvPr id="181" name="What would happen if someone in…"/>
          <p:cNvSpPr txBox="1"/>
          <p:nvPr/>
        </p:nvSpPr>
        <p:spPr>
          <a:xfrm>
            <a:off x="1514550" y="10370114"/>
            <a:ext cx="7772611" cy="1590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sz="3000"/>
              <a:t>What would happen if someone in </a:t>
            </a:r>
          </a:p>
          <a:p>
            <a:r>
              <a:rPr sz="3000"/>
              <a:t>this team walked away?</a:t>
            </a:r>
            <a: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iendship"/>
          <p:cNvSpPr txBox="1">
            <a:spLocks noGrp="1"/>
          </p:cNvSpPr>
          <p:nvPr>
            <p:ph type="title" idx="4294967295"/>
          </p:nvPr>
        </p:nvSpPr>
        <p:spPr>
          <a:prstGeom prst="rect">
            <a:avLst/>
          </a:prstGeom>
        </p:spPr>
        <p:txBody>
          <a:bodyPr/>
          <a:lstStyle>
            <a:lvl1pPr>
              <a:defRPr>
                <a:solidFill>
                  <a:srgbClr val="FFF994"/>
                </a:solidFill>
              </a:defRPr>
            </a:lvl1pPr>
          </a:lstStyle>
          <a:p>
            <a:r>
              <a:t>Friendship</a:t>
            </a:r>
          </a:p>
        </p:txBody>
      </p:sp>
      <p:sp>
        <p:nvSpPr>
          <p:cNvPr id="184" name="Double-tap to edit"/>
          <p:cNvSpPr txBox="1">
            <a:spLocks noGrp="1"/>
          </p:cNvSpPr>
          <p:nvPr>
            <p:ph type="body" idx="4294967295"/>
          </p:nvPr>
        </p:nvSpPr>
        <p:spPr>
          <a:xfrm>
            <a:off x="1778000" y="3898900"/>
            <a:ext cx="20828000" cy="8039100"/>
          </a:xfrm>
          <a:prstGeom prst="rect">
            <a:avLst/>
          </a:prstGeom>
        </p:spPr>
        <p:txBody>
          <a:bodyPr/>
          <a:lstStyle/>
          <a:p>
            <a:pPr>
              <a:buBlip>
                <a:blip r:embed="rId2"/>
              </a:buBlip>
            </a:pPr>
            <a:endParaRPr/>
          </a:p>
        </p:txBody>
      </p:sp>
      <p:pic>
        <p:nvPicPr>
          <p:cNvPr id="185" name="3A577165-E951-43CD-8710-79C9AE1B83BE-L0-001.jpeg" descr="3A577165-E951-43CD-8710-79C9AE1B83BE-L0-001.jpeg"/>
          <p:cNvPicPr>
            <a:picLocks noChangeAspect="1"/>
          </p:cNvPicPr>
          <p:nvPr/>
        </p:nvPicPr>
        <p:blipFill>
          <a:blip r:embed="rId3"/>
          <a:stretch>
            <a:fillRect/>
          </a:stretch>
        </p:blipFill>
        <p:spPr>
          <a:xfrm>
            <a:off x="4484878" y="3442091"/>
            <a:ext cx="15414244" cy="8952718"/>
          </a:xfrm>
          <a:prstGeom prst="rect">
            <a:avLst/>
          </a:prstGeom>
          <a:ln w="88900">
            <a:miter lim="400000"/>
          </a:ln>
        </p:spPr>
      </p:pic>
      <p:sp>
        <p:nvSpPr>
          <p:cNvPr id="186" name="Slide Number"/>
          <p:cNvSpPr txBox="1">
            <a:spLocks noGrp="1"/>
          </p:cNvSpPr>
          <p:nvPr>
            <p:ph type="sldNum" sz="quarter" idx="4294967295"/>
          </p:nvPr>
        </p:nvSpPr>
        <p:spPr>
          <a:xfrm>
            <a:off x="11902254" y="13008841"/>
            <a:ext cx="57773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uble-tap to edit"/>
          <p:cNvSpPr txBox="1">
            <a:spLocks noGrp="1"/>
          </p:cNvSpPr>
          <p:nvPr>
            <p:ph type="body" idx="4294967295"/>
          </p:nvPr>
        </p:nvSpPr>
        <p:spPr>
          <a:xfrm>
            <a:off x="1778000" y="1579633"/>
            <a:ext cx="20828000" cy="10358367"/>
          </a:xfrm>
          <a:prstGeom prst="rect">
            <a:avLst/>
          </a:prstGeom>
        </p:spPr>
        <p:txBody>
          <a:bodyPr/>
          <a:lstStyle/>
          <a:p>
            <a:pPr>
              <a:buBlip>
                <a:blip r:embed="rId2"/>
              </a:buBlip>
            </a:pPr>
            <a:endParaRPr/>
          </a:p>
        </p:txBody>
      </p:sp>
      <p:pic>
        <p:nvPicPr>
          <p:cNvPr id="189" name="2ECA1B29-8A9C-4F4F-8A1D-AA66F2022AC4-L0-001.jpeg" descr="2ECA1B29-8A9C-4F4F-8A1D-AA66F2022AC4-L0-001.jpeg"/>
          <p:cNvPicPr>
            <a:picLocks noChangeAspect="1"/>
          </p:cNvPicPr>
          <p:nvPr/>
        </p:nvPicPr>
        <p:blipFill>
          <a:blip r:embed="rId3"/>
          <a:stretch>
            <a:fillRect/>
          </a:stretch>
        </p:blipFill>
        <p:spPr>
          <a:xfrm>
            <a:off x="7962441" y="1658830"/>
            <a:ext cx="14624961" cy="10199973"/>
          </a:xfrm>
          <a:prstGeom prst="rect">
            <a:avLst/>
          </a:prstGeom>
          <a:ln w="88900">
            <a:miter lim="400000"/>
          </a:ln>
        </p:spPr>
      </p:pic>
      <p:sp>
        <p:nvSpPr>
          <p:cNvPr id="190" name="What does the quote mean?…"/>
          <p:cNvSpPr txBox="1"/>
          <p:nvPr/>
        </p:nvSpPr>
        <p:spPr>
          <a:xfrm>
            <a:off x="1465834" y="-2277380"/>
            <a:ext cx="5160878" cy="1728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883920" indent="-883920" algn="l">
              <a:buSzPct val="43000"/>
              <a:buBlip>
                <a:blip r:embed="rId2"/>
              </a:buBlip>
            </a:pPr>
            <a:endParaRPr/>
          </a:p>
          <a:p>
            <a:pPr marL="883920" indent="-883920" algn="l">
              <a:buSzPct val="43000"/>
              <a:buBlip>
                <a:blip r:embed="rId2"/>
              </a:buBlip>
            </a:pPr>
            <a:endParaRPr/>
          </a:p>
          <a:p>
            <a:pPr marL="883920" indent="-883920" algn="l">
              <a:buSzPct val="43000"/>
              <a:buBlip>
                <a:blip r:embed="rId2"/>
              </a:buBlip>
            </a:pPr>
            <a:endParaRPr/>
          </a:p>
          <a:p>
            <a:pPr marL="883920" indent="-883920" algn="l">
              <a:buSzPct val="43000"/>
              <a:buBlip>
                <a:blip r:embed="rId2"/>
              </a:buBlip>
            </a:pPr>
            <a:endParaRPr/>
          </a:p>
          <a:p>
            <a:pPr marL="457200" indent="-457200" algn="l">
              <a:buSzPct val="43000"/>
              <a:buBlip>
                <a:blip r:embed="rId2"/>
              </a:buBlip>
              <a:defRPr sz="3000"/>
            </a:pPr>
            <a:r>
              <a:t>What does the quote mean?</a:t>
            </a:r>
          </a:p>
          <a:p>
            <a:pPr marL="457200" indent="-457200" algn="l">
              <a:buSzPct val="43000"/>
              <a:buBlip>
                <a:blip r:embed="rId2"/>
              </a:buBlip>
              <a:defRPr sz="3000"/>
            </a:pPr>
            <a:endParaRPr/>
          </a:p>
          <a:p>
            <a:pPr marL="457200" indent="-457200" algn="l">
              <a:buSzPct val="43000"/>
              <a:buBlip>
                <a:blip r:embed="rId2"/>
              </a:buBlip>
              <a:defRPr sz="3000"/>
            </a:pPr>
            <a:r>
              <a:t>Look at the Chinese symbols. How do they show friendship?</a:t>
            </a:r>
          </a:p>
          <a:p>
            <a:pPr marL="457200" indent="-457200" algn="l">
              <a:buSzPct val="43000"/>
              <a:buBlip>
                <a:blip r:embed="rId2"/>
              </a:buBlip>
              <a:defRPr sz="3000"/>
            </a:pPr>
            <a:endParaRPr/>
          </a:p>
          <a:p>
            <a:pPr marL="457200" indent="-457200" algn="l">
              <a:buSzPct val="43000"/>
              <a:buBlip>
                <a:blip r:embed="rId2"/>
              </a:buBlip>
              <a:defRPr sz="3000"/>
            </a:pPr>
            <a:r>
              <a:t>What does friendship mean to you? Write your own quote starting ‘With true friends...’</a:t>
            </a:r>
          </a:p>
          <a:p>
            <a:pPr marL="457200" indent="-457200" algn="l">
              <a:buSzPct val="43000"/>
              <a:buBlip>
                <a:blip r:embed="rId2"/>
              </a:buBlip>
              <a:defRPr sz="3000"/>
            </a:pPr>
            <a:endParaRPr/>
          </a:p>
          <a:p>
            <a:pPr marL="457200" indent="-457200" algn="l">
              <a:buSzPct val="43000"/>
              <a:buBlip>
                <a:blip r:embed="rId2"/>
              </a:buBlip>
              <a:defRPr sz="3000"/>
            </a:pPr>
            <a:r>
              <a:t>Draw out one of the Chinese symbols and turn it into a  picture of friends together </a:t>
            </a:r>
          </a:p>
          <a:p>
            <a:pPr marL="883920" indent="-883920" algn="l">
              <a:buSzPct val="43000"/>
              <a:buBlip>
                <a:blip r:embed="rId2"/>
              </a:buBlip>
            </a:pPr>
            <a:endParaRPr/>
          </a:p>
          <a:p>
            <a:pPr marL="883920" indent="-883920" algn="l">
              <a:buSzPct val="43000"/>
              <a:buBlip>
                <a:blip r:embed="rId2"/>
              </a:buBlip>
            </a:pPr>
            <a:endParaRPr/>
          </a:p>
        </p:txBody>
      </p:sp>
      <p:sp>
        <p:nvSpPr>
          <p:cNvPr id="191" name="Slide Number"/>
          <p:cNvSpPr txBox="1">
            <a:spLocks noGrp="1"/>
          </p:cNvSpPr>
          <p:nvPr>
            <p:ph type="sldNum" sz="quarter" idx="4294967295"/>
          </p:nvPr>
        </p:nvSpPr>
        <p:spPr>
          <a:xfrm>
            <a:off x="11944353" y="13008841"/>
            <a:ext cx="49353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92" name="Friendship"/>
          <p:cNvSpPr txBox="1">
            <a:spLocks noGrp="1"/>
          </p:cNvSpPr>
          <p:nvPr>
            <p:ph type="title" idx="4294967295"/>
          </p:nvPr>
        </p:nvSpPr>
        <p:spPr>
          <a:xfrm>
            <a:off x="1696649" y="12683"/>
            <a:ext cx="20990702" cy="1187587"/>
          </a:xfrm>
          <a:prstGeom prst="rect">
            <a:avLst/>
          </a:prstGeom>
        </p:spPr>
        <p:txBody>
          <a:bodyPr/>
          <a:lstStyle/>
          <a:p>
            <a:pPr algn="l" defTabSz="433959">
              <a:defRPr sz="6700"/>
            </a:pPr>
            <a:r>
              <a:rPr sz="3216"/>
              <a:t>Friendship</a:t>
            </a:r>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descr="Image"/>
          <p:cNvPicPr>
            <a:picLocks noChangeAspect="1"/>
          </p:cNvPicPr>
          <p:nvPr/>
        </p:nvPicPr>
        <p:blipFill>
          <a:blip r:embed="rId2"/>
          <a:srcRect b="5227"/>
          <a:stretch>
            <a:fillRect/>
          </a:stretch>
        </p:blipFill>
        <p:spPr>
          <a:xfrm>
            <a:off x="12139373" y="1300559"/>
            <a:ext cx="11233588" cy="11114743"/>
          </a:xfrm>
          <a:prstGeom prst="rect">
            <a:avLst/>
          </a:prstGeom>
          <a:ln w="88900">
            <a:miter lim="400000"/>
          </a:ln>
        </p:spPr>
      </p:pic>
      <p:sp>
        <p:nvSpPr>
          <p:cNvPr id="195" name="This is a Christian proverb from the Bible. What do you think it means?…"/>
          <p:cNvSpPr txBox="1">
            <a:spLocks noGrp="1"/>
          </p:cNvSpPr>
          <p:nvPr>
            <p:ph type="body" sz="half" idx="4294967295"/>
          </p:nvPr>
        </p:nvSpPr>
        <p:spPr>
          <a:xfrm>
            <a:off x="1439585" y="1233888"/>
            <a:ext cx="9960139" cy="11017683"/>
          </a:xfrm>
          <a:prstGeom prst="rect">
            <a:avLst/>
          </a:prstGeom>
        </p:spPr>
        <p:txBody>
          <a:bodyPr/>
          <a:lstStyle/>
          <a:p>
            <a:pPr>
              <a:buBlip>
                <a:blip r:embed="rId3"/>
              </a:buBlip>
            </a:pPr>
            <a:r>
              <a:t>This is a Christian proverb from the Bible. What do you think it means?</a:t>
            </a:r>
          </a:p>
          <a:p>
            <a:pPr>
              <a:buBlip>
                <a:blip r:embed="rId3"/>
              </a:buBlip>
            </a:pPr>
            <a:r>
              <a:t>Can you think of any examples of when a true friend has helped you?</a:t>
            </a:r>
          </a:p>
          <a:p>
            <a:pPr>
              <a:buBlip>
                <a:blip r:embed="rId3"/>
              </a:buBlip>
            </a:pPr>
            <a:r>
              <a:t>Can you think of times when you have helped a friend in need?</a:t>
            </a:r>
          </a:p>
          <a:p>
            <a:pPr>
              <a:buBlip>
                <a:blip r:embed="rId3"/>
              </a:buBlip>
            </a:pPr>
            <a:r>
              <a:t>Do you think real friends have to know each other? Example: can we class the NHS as our friend? </a:t>
            </a:r>
          </a:p>
          <a:p>
            <a:pPr>
              <a:buBlip>
                <a:blip r:embed="rId3"/>
              </a:buBlip>
            </a:pPr>
            <a:r>
              <a:t>Do you agree or disagree with the statement? Why/not?</a:t>
            </a:r>
          </a:p>
        </p:txBody>
      </p:sp>
      <p:sp>
        <p:nvSpPr>
          <p:cNvPr id="196" name="Slide Number"/>
          <p:cNvSpPr txBox="1">
            <a:spLocks noGrp="1"/>
          </p:cNvSpPr>
          <p:nvPr>
            <p:ph type="sldNum" sz="quarter" idx="4294967295"/>
          </p:nvPr>
        </p:nvSpPr>
        <p:spPr>
          <a:xfrm>
            <a:off x="11948058" y="13008841"/>
            <a:ext cx="48612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97" name="Friendship"/>
          <p:cNvSpPr txBox="1">
            <a:spLocks noGrp="1"/>
          </p:cNvSpPr>
          <p:nvPr>
            <p:ph type="title" idx="4294967295"/>
          </p:nvPr>
        </p:nvSpPr>
        <p:spPr>
          <a:xfrm>
            <a:off x="1464096" y="-716903"/>
            <a:ext cx="20828001" cy="3492501"/>
          </a:xfrm>
          <a:prstGeom prst="rect">
            <a:avLst/>
          </a:prstGeom>
        </p:spPr>
        <p:txBody>
          <a:bodyPr/>
          <a:lstStyle>
            <a:lvl1pPr algn="l">
              <a:defRPr sz="5100"/>
            </a:lvl1pPr>
          </a:lstStyle>
          <a:p>
            <a:r>
              <a:t>Friendship</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iendship"/>
          <p:cNvSpPr txBox="1">
            <a:spLocks noGrp="1"/>
          </p:cNvSpPr>
          <p:nvPr>
            <p:ph type="title" idx="4294967295"/>
          </p:nvPr>
        </p:nvSpPr>
        <p:spPr>
          <a:xfrm>
            <a:off x="1778000" y="355600"/>
            <a:ext cx="20828000" cy="1459695"/>
          </a:xfrm>
          <a:prstGeom prst="rect">
            <a:avLst/>
          </a:prstGeom>
        </p:spPr>
        <p:txBody>
          <a:bodyPr/>
          <a:lstStyle>
            <a:lvl1pPr algn="l">
              <a:defRPr sz="5800"/>
            </a:lvl1pPr>
          </a:lstStyle>
          <a:p>
            <a:r>
              <a:t>Friendship</a:t>
            </a:r>
          </a:p>
        </p:txBody>
      </p:sp>
      <p:sp>
        <p:nvSpPr>
          <p:cNvPr id="200" name="Slide Number"/>
          <p:cNvSpPr txBox="1">
            <a:spLocks noGrp="1"/>
          </p:cNvSpPr>
          <p:nvPr>
            <p:ph type="sldNum" sz="quarter" idx="4294967295"/>
          </p:nvPr>
        </p:nvSpPr>
        <p:spPr>
          <a:xfrm>
            <a:off x="11951426" y="13008841"/>
            <a:ext cx="47938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01" name="Check out this friendship mind map…"/>
          <p:cNvSpPr txBox="1">
            <a:spLocks noGrp="1"/>
          </p:cNvSpPr>
          <p:nvPr>
            <p:ph type="body" sz="half" idx="4294967295"/>
          </p:nvPr>
        </p:nvSpPr>
        <p:spPr>
          <a:xfrm>
            <a:off x="872077" y="9163150"/>
            <a:ext cx="21733923" cy="3835445"/>
          </a:xfrm>
          <a:prstGeom prst="rect">
            <a:avLst/>
          </a:prstGeom>
        </p:spPr>
        <p:txBody>
          <a:bodyPr/>
          <a:lstStyle/>
          <a:p>
            <a:pPr marL="397763" indent="-397763" defTabSz="563498">
              <a:spcBef>
                <a:spcPts val="4400"/>
              </a:spcBef>
              <a:buBlip>
                <a:blip r:embed="rId2"/>
              </a:buBlip>
              <a:defRPr sz="2610"/>
            </a:pPr>
            <a:r>
              <a:t>Check out this friendship mind map</a:t>
            </a:r>
          </a:p>
          <a:p>
            <a:pPr marL="397763" indent="-397763" defTabSz="563498">
              <a:spcBef>
                <a:spcPts val="4400"/>
              </a:spcBef>
              <a:buBlip>
                <a:blip r:embed="rId2"/>
              </a:buBlip>
              <a:defRPr sz="2610"/>
            </a:pPr>
            <a:r>
              <a:t>Make your own. Who and what will you include in the sections?</a:t>
            </a:r>
          </a:p>
          <a:p>
            <a:pPr marL="397763" indent="-397763" defTabSz="563498">
              <a:spcBef>
                <a:spcPts val="4400"/>
              </a:spcBef>
              <a:buBlip>
                <a:blip r:embed="rId2"/>
              </a:buBlip>
              <a:defRPr sz="2610"/>
            </a:pPr>
            <a:r>
              <a:t>Can you extend yours with more or different aspects of friendship?</a:t>
            </a:r>
          </a:p>
          <a:p>
            <a:pPr marL="397763" indent="-397763" defTabSz="563498">
              <a:spcBef>
                <a:spcPts val="4400"/>
              </a:spcBef>
              <a:buBlip>
                <a:blip r:embed="rId2"/>
              </a:buBlip>
              <a:defRPr sz="2610"/>
            </a:pPr>
            <a:r>
              <a:t>Use it to help you think about any ways you can be a better friend </a:t>
            </a:r>
          </a:p>
        </p:txBody>
      </p:sp>
      <p:pic>
        <p:nvPicPr>
          <p:cNvPr id="202" name="47949844-5DCF-4332-A851-20CF19E0C9EA-L0-001.png" descr="47949844-5DCF-4332-A851-20CF19E0C9EA-L0-001.png"/>
          <p:cNvPicPr>
            <a:picLocks noChangeAspect="1"/>
          </p:cNvPicPr>
          <p:nvPr/>
        </p:nvPicPr>
        <p:blipFill>
          <a:blip r:embed="rId3"/>
          <a:stretch>
            <a:fillRect/>
          </a:stretch>
        </p:blipFill>
        <p:spPr>
          <a:xfrm>
            <a:off x="6447159" y="1936203"/>
            <a:ext cx="11489682" cy="6863169"/>
          </a:xfrm>
          <a:prstGeom prst="rect">
            <a:avLst/>
          </a:prstGeom>
          <a:ln w="889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40ACFD0A-07C3-4404-8A21-755A4C65407C-L0-001.jpeg" descr="40ACFD0A-07C3-4404-8A21-755A4C65407C-L0-001.jpeg"/>
          <p:cNvPicPr>
            <a:picLocks noChangeAspect="1"/>
          </p:cNvPicPr>
          <p:nvPr/>
        </p:nvPicPr>
        <p:blipFill>
          <a:blip r:embed="rId2"/>
          <a:stretch>
            <a:fillRect/>
          </a:stretch>
        </p:blipFill>
        <p:spPr>
          <a:xfrm>
            <a:off x="16018273" y="505547"/>
            <a:ext cx="7895397" cy="4381945"/>
          </a:xfrm>
          <a:prstGeom prst="rect">
            <a:avLst/>
          </a:prstGeom>
          <a:ln w="88900">
            <a:miter lim="400000"/>
          </a:ln>
        </p:spPr>
      </p:pic>
      <p:sp>
        <p:nvSpPr>
          <p:cNvPr id="205" name="Here is an Israeli stamp from the 1980s depicting friendship between Jews and Arabs. Often there are lots of tensions between these groups of people.…"/>
          <p:cNvSpPr txBox="1">
            <a:spLocks noGrp="1"/>
          </p:cNvSpPr>
          <p:nvPr>
            <p:ph type="body" idx="4294967295"/>
          </p:nvPr>
        </p:nvSpPr>
        <p:spPr>
          <a:xfrm>
            <a:off x="1778000" y="4866768"/>
            <a:ext cx="20828000" cy="8039101"/>
          </a:xfrm>
          <a:prstGeom prst="rect">
            <a:avLst/>
          </a:prstGeom>
        </p:spPr>
        <p:txBody>
          <a:bodyPr/>
          <a:lstStyle/>
          <a:p>
            <a:pPr marL="379475" indent="-379475" defTabSz="537590">
              <a:spcBef>
                <a:spcPts val="4200"/>
              </a:spcBef>
              <a:buBlip>
                <a:blip r:embed="rId3"/>
              </a:buBlip>
              <a:defRPr sz="2490"/>
            </a:pPr>
            <a:r>
              <a:t>Here is an Israeli stamp from the 1980s depicting friendship between Jews and Arabs. Often there are lots of tensions between these groups of people.</a:t>
            </a:r>
          </a:p>
          <a:p>
            <a:pPr marL="379475" indent="-379475" defTabSz="537590">
              <a:spcBef>
                <a:spcPts val="4200"/>
              </a:spcBef>
              <a:buBlip>
                <a:blip r:embed="rId3"/>
              </a:buBlip>
              <a:defRPr sz="2490"/>
            </a:pPr>
            <a:r>
              <a:t>Think about what it would be like if the different people in the world, who are in conflict, made friends. What would the best things about that be?</a:t>
            </a:r>
          </a:p>
          <a:p>
            <a:pPr marL="379475" indent="-379475" defTabSz="537590">
              <a:spcBef>
                <a:spcPts val="4200"/>
              </a:spcBef>
              <a:buBlip>
                <a:blip r:embed="rId3"/>
              </a:buBlip>
              <a:defRPr sz="2490"/>
            </a:pPr>
            <a:r>
              <a:t>How can we make a difference in our families, and other groups we are part of, by putting differences behind us?</a:t>
            </a:r>
          </a:p>
          <a:p>
            <a:pPr marL="379475" indent="-379475" defTabSz="537590">
              <a:spcBef>
                <a:spcPts val="4200"/>
              </a:spcBef>
              <a:buBlip>
                <a:blip r:embed="rId3"/>
              </a:buBlip>
              <a:defRPr sz="2490"/>
            </a:pPr>
            <a:r>
              <a:t>Design your own stamp, depicting friendship. Challenge: show an area of friendship you find tricky</a:t>
            </a:r>
          </a:p>
          <a:p>
            <a:pPr marL="379475" indent="-379475" defTabSz="537590">
              <a:spcBef>
                <a:spcPts val="4200"/>
              </a:spcBef>
              <a:buBlip>
                <a:blip r:embed="rId3"/>
              </a:buBlip>
              <a:defRPr sz="2490"/>
            </a:pPr>
            <a:r>
              <a:t>Write a letter to a friend</a:t>
            </a:r>
          </a:p>
          <a:p>
            <a:pPr marL="379475" indent="-379475" defTabSz="537590">
              <a:spcBef>
                <a:spcPts val="4200"/>
              </a:spcBef>
              <a:buBlip>
                <a:blip r:embed="rId3"/>
              </a:buBlip>
              <a:defRPr sz="2490"/>
            </a:pPr>
            <a:r>
              <a:t>Think: is there someone you have held a grudge against? Can you let it go? What difference would it make?</a:t>
            </a:r>
          </a:p>
          <a:p>
            <a:pPr marL="379475" indent="-379475" defTabSz="537590">
              <a:spcBef>
                <a:spcPts val="4200"/>
              </a:spcBef>
              <a:buBlip>
                <a:blip r:embed="rId3"/>
              </a:buBlip>
              <a:defRPr sz="2490"/>
            </a:pPr>
            <a:r>
              <a:t>Jot down your thoughts or responses, or draw your own picture of friendship</a:t>
            </a:r>
          </a:p>
        </p:txBody>
      </p:sp>
      <p:sp>
        <p:nvSpPr>
          <p:cNvPr id="206" name="Slide Number"/>
          <p:cNvSpPr txBox="1">
            <a:spLocks noGrp="1"/>
          </p:cNvSpPr>
          <p:nvPr>
            <p:ph type="sldNum" sz="quarter" idx="4294967295"/>
          </p:nvPr>
        </p:nvSpPr>
        <p:spPr>
          <a:xfrm>
            <a:off x="11919599" y="13008841"/>
            <a:ext cx="54304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07" name="Friendship"/>
          <p:cNvSpPr txBox="1">
            <a:spLocks noGrp="1"/>
          </p:cNvSpPr>
          <p:nvPr>
            <p:ph type="title" idx="4294967295"/>
          </p:nvPr>
        </p:nvSpPr>
        <p:spPr>
          <a:xfrm>
            <a:off x="1778000" y="355600"/>
            <a:ext cx="7565656" cy="1268632"/>
          </a:xfrm>
          <a:prstGeom prst="rect">
            <a:avLst/>
          </a:prstGeom>
        </p:spPr>
        <p:txBody>
          <a:bodyPr/>
          <a:lstStyle>
            <a:lvl1pPr algn="l">
              <a:defRPr sz="4400"/>
            </a:lvl1pPr>
          </a:lstStyle>
          <a:p>
            <a:r>
              <a:t>Friendship</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riendship"/>
          <p:cNvSpPr txBox="1">
            <a:spLocks noGrp="1"/>
          </p:cNvSpPr>
          <p:nvPr>
            <p:ph type="title" idx="4294967295"/>
          </p:nvPr>
        </p:nvSpPr>
        <p:spPr>
          <a:xfrm>
            <a:off x="1463893" y="748232"/>
            <a:ext cx="20828001" cy="645915"/>
          </a:xfrm>
          <a:prstGeom prst="rect">
            <a:avLst/>
          </a:prstGeom>
        </p:spPr>
        <p:txBody>
          <a:bodyPr/>
          <a:lstStyle>
            <a:lvl1pPr algn="l" defTabSz="259079">
              <a:defRPr sz="4000"/>
            </a:lvl1pPr>
          </a:lstStyle>
          <a:p>
            <a:r>
              <a:t>Friendship</a:t>
            </a:r>
          </a:p>
        </p:txBody>
      </p:sp>
      <p:sp>
        <p:nvSpPr>
          <p:cNvPr id="210" name="Bruno Mars song, Count on me, has some thought provoking lyrics. Listen to the song or read the lyrics.…"/>
          <p:cNvSpPr txBox="1">
            <a:spLocks noGrp="1"/>
          </p:cNvSpPr>
          <p:nvPr>
            <p:ph type="body" idx="4294967295"/>
          </p:nvPr>
        </p:nvSpPr>
        <p:spPr>
          <a:xfrm>
            <a:off x="590287" y="1621631"/>
            <a:ext cx="23203426" cy="11592425"/>
          </a:xfrm>
          <a:prstGeom prst="rect">
            <a:avLst/>
          </a:prstGeom>
        </p:spPr>
        <p:txBody>
          <a:bodyPr numCol="2" spcCol="1160171" anchor="t"/>
          <a:lstStyle/>
          <a:p>
            <a:pPr marL="0" indent="0" defTabSz="628269">
              <a:spcBef>
                <a:spcPts val="4900"/>
              </a:spcBef>
              <a:buSzTx/>
              <a:buNone/>
              <a:defRPr sz="2910"/>
            </a:pPr>
            <a:r>
              <a:t>Bruno Mars song, Count on me, has some thought provoking lyrics. Listen to the song or read the lyrics.</a:t>
            </a:r>
          </a:p>
          <a:p>
            <a:pPr marL="0" indent="0" defTabSz="628269">
              <a:spcBef>
                <a:spcPts val="0"/>
              </a:spcBef>
              <a:buSzTx/>
              <a:buNone/>
              <a:defRPr sz="2910"/>
            </a:pPr>
            <a:r>
              <a:rPr u="sng">
                <a:hlinkClick r:id="rId2"/>
              </a:rPr>
              <a:t>https://youtu.be/h9O5_Q-oLrs</a:t>
            </a:r>
          </a:p>
          <a:p>
            <a:pPr marL="0" indent="0" algn="ctr" defTabSz="628269">
              <a:spcBef>
                <a:spcPts val="0"/>
              </a:spcBef>
              <a:buSzTx/>
              <a:buNone/>
              <a:defRPr sz="2910"/>
            </a:pPr>
            <a:endParaRPr u="sng">
              <a:hlinkClick r:id="rId2"/>
            </a:endParaRPr>
          </a:p>
          <a:p>
            <a:pPr marL="0" indent="0" defTabSz="344931">
              <a:spcBef>
                <a:spcPts val="0"/>
              </a:spcBef>
              <a:buSzTx/>
              <a:buNone/>
              <a:defRPr sz="2231">
                <a:latin typeface="Times New Roman"/>
                <a:ea typeface="Times New Roman"/>
                <a:cs typeface="Times New Roman"/>
                <a:sym typeface="Times New Roman"/>
              </a:defRPr>
            </a:pPr>
            <a:r>
              <a:t>Count on Me</a:t>
            </a:r>
          </a:p>
          <a:p>
            <a:pPr marL="0" indent="0" defTabSz="344931">
              <a:spcBef>
                <a:spcPts val="0"/>
              </a:spcBef>
              <a:buSzTx/>
              <a:buNone/>
              <a:defRPr sz="2231">
                <a:latin typeface="Times New Roman"/>
                <a:ea typeface="Times New Roman"/>
                <a:cs typeface="Times New Roman"/>
                <a:sym typeface="Times New Roman"/>
              </a:defRPr>
            </a:pPr>
            <a:r>
              <a:rPr u="sng">
                <a:hlinkClick r:id="rId3"/>
              </a:rPr>
              <a:t>Bruno Mars</a:t>
            </a:r>
          </a:p>
          <a:p>
            <a:pPr marL="0" indent="0" defTabSz="344931">
              <a:spcBef>
                <a:spcPts val="0"/>
              </a:spcBef>
              <a:buSzTx/>
              <a:buNone/>
              <a:defRPr sz="2231">
                <a:latin typeface="Times New Roman"/>
                <a:ea typeface="Times New Roman"/>
                <a:cs typeface="Times New Roman"/>
                <a:sym typeface="Times New Roman"/>
              </a:defRPr>
            </a:pPr>
            <a:r>
              <a:t>If you ever find yourself stuck in the middle of the sea,</a:t>
            </a:r>
          </a:p>
          <a:p>
            <a:pPr marL="0" indent="0" defTabSz="344931">
              <a:spcBef>
                <a:spcPts val="0"/>
              </a:spcBef>
              <a:buSzTx/>
              <a:buNone/>
              <a:defRPr sz="2231">
                <a:latin typeface="Times New Roman"/>
                <a:ea typeface="Times New Roman"/>
                <a:cs typeface="Times New Roman"/>
                <a:sym typeface="Times New Roman"/>
              </a:defRPr>
            </a:pPr>
            <a:r>
              <a:t>I'll sail the world to find you</a:t>
            </a:r>
          </a:p>
          <a:p>
            <a:pPr marL="0" indent="0" defTabSz="344931">
              <a:spcBef>
                <a:spcPts val="0"/>
              </a:spcBef>
              <a:buSzTx/>
              <a:buNone/>
              <a:defRPr sz="2231">
                <a:latin typeface="Times New Roman"/>
                <a:ea typeface="Times New Roman"/>
                <a:cs typeface="Times New Roman"/>
                <a:sym typeface="Times New Roman"/>
              </a:defRPr>
            </a:pPr>
            <a:r>
              <a:t>If you ever find yourself lost in the dark and you can't see,</a:t>
            </a:r>
          </a:p>
          <a:p>
            <a:pPr marL="0" indent="0" defTabSz="344931">
              <a:spcBef>
                <a:spcPts val="0"/>
              </a:spcBef>
              <a:buSzTx/>
              <a:buNone/>
              <a:defRPr sz="2231">
                <a:latin typeface="Times New Roman"/>
                <a:ea typeface="Times New Roman"/>
                <a:cs typeface="Times New Roman"/>
                <a:sym typeface="Times New Roman"/>
              </a:defRPr>
            </a:pPr>
            <a:r>
              <a:t>I'll be the light to guide you</a:t>
            </a:r>
          </a:p>
          <a:p>
            <a:pPr marL="0" indent="0" defTabSz="344931">
              <a:spcBef>
                <a:spcPts val="0"/>
              </a:spcBef>
              <a:buSzTx/>
              <a:buNone/>
              <a:defRPr sz="2231">
                <a:latin typeface="Times New Roman"/>
                <a:ea typeface="Times New Roman"/>
                <a:cs typeface="Times New Roman"/>
                <a:sym typeface="Times New Roman"/>
              </a:defRPr>
            </a:pPr>
            <a:r>
              <a:t>Find out what we're made of</a:t>
            </a:r>
          </a:p>
          <a:p>
            <a:pPr marL="0" indent="0" defTabSz="344931">
              <a:spcBef>
                <a:spcPts val="0"/>
              </a:spcBef>
              <a:buSzTx/>
              <a:buNone/>
              <a:defRPr sz="2231">
                <a:latin typeface="Times New Roman"/>
                <a:ea typeface="Times New Roman"/>
                <a:cs typeface="Times New Roman"/>
                <a:sym typeface="Times New Roman"/>
              </a:defRPr>
            </a:pPr>
            <a:r>
              <a:t>When we are called to help our friends in need</a:t>
            </a:r>
          </a:p>
          <a:p>
            <a:pPr marL="0" indent="0" defTabSz="344931">
              <a:spcBef>
                <a:spcPts val="0"/>
              </a:spcBef>
              <a:buSzTx/>
              <a:buNone/>
              <a:defRPr sz="2231">
                <a:latin typeface="Times New Roman"/>
                <a:ea typeface="Times New Roman"/>
                <a:cs typeface="Times New Roman"/>
                <a:sym typeface="Times New Roman"/>
              </a:defRPr>
            </a:pPr>
            <a:r>
              <a:t>You can count on me like one two three</a:t>
            </a:r>
          </a:p>
          <a:p>
            <a:pPr marL="0" indent="0" defTabSz="344931">
              <a:spcBef>
                <a:spcPts val="0"/>
              </a:spcBef>
              <a:buSzTx/>
              <a:buNone/>
              <a:defRPr sz="2231">
                <a:latin typeface="Times New Roman"/>
                <a:ea typeface="Times New Roman"/>
                <a:cs typeface="Times New Roman"/>
                <a:sym typeface="Times New Roman"/>
              </a:defRPr>
            </a:pPr>
            <a:r>
              <a:t>I'll be there</a:t>
            </a:r>
          </a:p>
          <a:p>
            <a:pPr marL="0" indent="0" defTabSz="344931">
              <a:spcBef>
                <a:spcPts val="0"/>
              </a:spcBef>
              <a:buSzTx/>
              <a:buNone/>
              <a:defRPr sz="2231">
                <a:latin typeface="Times New Roman"/>
                <a:ea typeface="Times New Roman"/>
                <a:cs typeface="Times New Roman"/>
                <a:sym typeface="Times New Roman"/>
              </a:defRPr>
            </a:pPr>
            <a:r>
              <a:t>And I know when I need it I can count on you like four three two</a:t>
            </a:r>
          </a:p>
          <a:p>
            <a:pPr marL="0" indent="0" defTabSz="344931">
              <a:spcBef>
                <a:spcPts val="0"/>
              </a:spcBef>
              <a:buSzTx/>
              <a:buNone/>
              <a:defRPr sz="2231">
                <a:latin typeface="Times New Roman"/>
                <a:ea typeface="Times New Roman"/>
                <a:cs typeface="Times New Roman"/>
                <a:sym typeface="Times New Roman"/>
              </a:defRPr>
            </a:pPr>
            <a:r>
              <a:t>You'll be there</a:t>
            </a:r>
          </a:p>
          <a:p>
            <a:pPr marL="0" indent="0" defTabSz="344931">
              <a:spcBef>
                <a:spcPts val="0"/>
              </a:spcBef>
              <a:buSzTx/>
              <a:buNone/>
              <a:defRPr sz="2231">
                <a:latin typeface="Times New Roman"/>
                <a:ea typeface="Times New Roman"/>
                <a:cs typeface="Times New Roman"/>
                <a:sym typeface="Times New Roman"/>
              </a:defRPr>
            </a:pPr>
            <a:r>
              <a:t>'Cause that's what friends are supposed to do, oh yeah</a:t>
            </a:r>
          </a:p>
          <a:p>
            <a:pPr marL="0" indent="0" defTabSz="344931">
              <a:spcBef>
                <a:spcPts val="0"/>
              </a:spcBef>
              <a:buSzTx/>
              <a:buNone/>
              <a:defRPr sz="2231">
                <a:latin typeface="Times New Roman"/>
                <a:ea typeface="Times New Roman"/>
                <a:cs typeface="Times New Roman"/>
                <a:sym typeface="Times New Roman"/>
              </a:defRPr>
            </a:pPr>
            <a:r>
              <a:t>Whoa, whoa</a:t>
            </a:r>
          </a:p>
          <a:p>
            <a:pPr marL="0" indent="0" defTabSz="344931">
              <a:spcBef>
                <a:spcPts val="0"/>
              </a:spcBef>
              <a:buSzTx/>
              <a:buNone/>
              <a:defRPr sz="2231">
                <a:latin typeface="Times New Roman"/>
                <a:ea typeface="Times New Roman"/>
                <a:cs typeface="Times New Roman"/>
                <a:sym typeface="Times New Roman"/>
              </a:defRPr>
            </a:pPr>
            <a:r>
              <a:t>Oh, oh</a:t>
            </a:r>
          </a:p>
          <a:p>
            <a:pPr marL="0" indent="0" defTabSz="344931">
              <a:spcBef>
                <a:spcPts val="0"/>
              </a:spcBef>
              <a:buSzTx/>
              <a:buNone/>
              <a:defRPr sz="2231">
                <a:latin typeface="Times New Roman"/>
                <a:ea typeface="Times New Roman"/>
                <a:cs typeface="Times New Roman"/>
                <a:sym typeface="Times New Roman"/>
              </a:defRPr>
            </a:pPr>
            <a:r>
              <a:t>Yeah, yeah</a:t>
            </a:r>
          </a:p>
          <a:p>
            <a:pPr marL="0" indent="0" defTabSz="344931">
              <a:spcBef>
                <a:spcPts val="0"/>
              </a:spcBef>
              <a:buSzTx/>
              <a:buNone/>
              <a:defRPr sz="2231">
                <a:latin typeface="Times New Roman"/>
                <a:ea typeface="Times New Roman"/>
                <a:cs typeface="Times New Roman"/>
                <a:sym typeface="Times New Roman"/>
              </a:defRPr>
            </a:pPr>
            <a:r>
              <a:t>If you tossin' and you're turnin' and you just can't fall asleep</a:t>
            </a:r>
          </a:p>
          <a:p>
            <a:pPr marL="0" indent="0" defTabSz="344931">
              <a:spcBef>
                <a:spcPts val="0"/>
              </a:spcBef>
              <a:buSzTx/>
              <a:buNone/>
              <a:defRPr sz="2231">
                <a:latin typeface="Times New Roman"/>
                <a:ea typeface="Times New Roman"/>
                <a:cs typeface="Times New Roman"/>
                <a:sym typeface="Times New Roman"/>
              </a:defRPr>
            </a:pPr>
            <a:r>
              <a:t>I'll sing a song</a:t>
            </a:r>
          </a:p>
          <a:p>
            <a:pPr marL="0" indent="0" defTabSz="344931">
              <a:spcBef>
                <a:spcPts val="0"/>
              </a:spcBef>
              <a:buSzTx/>
              <a:buNone/>
              <a:defRPr sz="2231">
                <a:latin typeface="Times New Roman"/>
                <a:ea typeface="Times New Roman"/>
                <a:cs typeface="Times New Roman"/>
                <a:sym typeface="Times New Roman"/>
              </a:defRPr>
            </a:pPr>
            <a:r>
              <a:t>Beside you</a:t>
            </a:r>
          </a:p>
          <a:p>
            <a:pPr marL="0" indent="0" defTabSz="344931">
              <a:spcBef>
                <a:spcPts val="0"/>
              </a:spcBef>
              <a:buSzTx/>
              <a:buNone/>
              <a:defRPr sz="2231">
                <a:latin typeface="Times New Roman"/>
                <a:ea typeface="Times New Roman"/>
                <a:cs typeface="Times New Roman"/>
                <a:sym typeface="Times New Roman"/>
              </a:defRPr>
            </a:pPr>
            <a:r>
              <a:t>And if you ever forget how much you really mean to me</a:t>
            </a:r>
          </a:p>
          <a:p>
            <a:pPr marL="0" indent="0" defTabSz="344931">
              <a:spcBef>
                <a:spcPts val="0"/>
              </a:spcBef>
              <a:buSzTx/>
              <a:buNone/>
              <a:defRPr sz="2231">
                <a:latin typeface="Times New Roman"/>
                <a:ea typeface="Times New Roman"/>
                <a:cs typeface="Times New Roman"/>
                <a:sym typeface="Times New Roman"/>
              </a:defRPr>
            </a:pPr>
            <a:r>
              <a:t>Everyday I will</a:t>
            </a:r>
          </a:p>
          <a:p>
            <a:pPr marL="0" indent="0" defTabSz="344931">
              <a:spcBef>
                <a:spcPts val="0"/>
              </a:spcBef>
              <a:buSzTx/>
              <a:buNone/>
              <a:defRPr sz="2231">
                <a:latin typeface="Times New Roman"/>
                <a:ea typeface="Times New Roman"/>
                <a:cs typeface="Times New Roman"/>
                <a:sym typeface="Times New Roman"/>
              </a:defRPr>
            </a:pPr>
            <a:r>
              <a:t>Remind you</a:t>
            </a:r>
          </a:p>
          <a:p>
            <a:pPr marL="0" indent="0" defTabSz="344931">
              <a:spcBef>
                <a:spcPts val="0"/>
              </a:spcBef>
              <a:buSzTx/>
              <a:buNone/>
              <a:defRPr sz="2231">
                <a:latin typeface="Times New Roman"/>
                <a:ea typeface="Times New Roman"/>
                <a:cs typeface="Times New Roman"/>
                <a:sym typeface="Times New Roman"/>
              </a:defRPr>
            </a:pPr>
            <a:r>
              <a:t>Ooh</a:t>
            </a:r>
          </a:p>
          <a:p>
            <a:pPr marL="0" indent="0" defTabSz="344931">
              <a:spcBef>
                <a:spcPts val="0"/>
              </a:spcBef>
              <a:buSzTx/>
              <a:buNone/>
              <a:defRPr sz="2231">
                <a:latin typeface="Times New Roman"/>
                <a:ea typeface="Times New Roman"/>
                <a:cs typeface="Times New Roman"/>
                <a:sym typeface="Times New Roman"/>
              </a:defRPr>
            </a:pPr>
            <a:r>
              <a:t>Find out what we're made of</a:t>
            </a:r>
          </a:p>
          <a:p>
            <a:pPr marL="0" indent="0" defTabSz="344931">
              <a:spcBef>
                <a:spcPts val="0"/>
              </a:spcBef>
              <a:buSzTx/>
              <a:buNone/>
              <a:defRPr sz="2231">
                <a:latin typeface="Times New Roman"/>
                <a:ea typeface="Times New Roman"/>
                <a:cs typeface="Times New Roman"/>
                <a:sym typeface="Times New Roman"/>
              </a:defRPr>
            </a:pPr>
            <a:r>
              <a:t>When we are called to help our friends in need</a:t>
            </a:r>
          </a:p>
          <a:p>
            <a:pPr marL="0" indent="0" defTabSz="344931">
              <a:spcBef>
                <a:spcPts val="0"/>
              </a:spcBef>
              <a:buSzTx/>
              <a:buNone/>
              <a:defRPr sz="2231">
                <a:latin typeface="Times New Roman"/>
                <a:ea typeface="Times New Roman"/>
                <a:cs typeface="Times New Roman"/>
                <a:sym typeface="Times New Roman"/>
              </a:defRPr>
            </a:pPr>
            <a:r>
              <a:t>You can count on me like one two three</a:t>
            </a:r>
          </a:p>
          <a:p>
            <a:pPr marL="0" indent="0" defTabSz="344931">
              <a:spcBef>
                <a:spcPts val="0"/>
              </a:spcBef>
              <a:buSzTx/>
              <a:buNone/>
              <a:defRPr sz="2231">
                <a:latin typeface="Times New Roman"/>
                <a:ea typeface="Times New Roman"/>
                <a:cs typeface="Times New Roman"/>
                <a:sym typeface="Times New Roman"/>
              </a:defRPr>
            </a:pPr>
            <a:endParaRPr/>
          </a:p>
          <a:p>
            <a:pPr marL="0" indent="0" defTabSz="344931">
              <a:spcBef>
                <a:spcPts val="0"/>
              </a:spcBef>
              <a:buSzTx/>
              <a:buNone/>
              <a:defRPr sz="2231"/>
            </a:pPr>
            <a:endParaRPr/>
          </a:p>
          <a:p>
            <a:pPr marL="0" indent="0" defTabSz="344931">
              <a:spcBef>
                <a:spcPts val="0"/>
              </a:spcBef>
              <a:buSzTx/>
              <a:buNone/>
              <a:defRPr sz="3298"/>
            </a:pPr>
            <a:r>
              <a:t>Some of the language used is metaphoric. What kind of situation might it be describing by ‘stuck in the middle of the sea?</a:t>
            </a:r>
          </a:p>
          <a:p>
            <a:pPr marL="0" indent="0" defTabSz="344931">
              <a:spcBef>
                <a:spcPts val="0"/>
              </a:spcBef>
              <a:buSzTx/>
              <a:buNone/>
              <a:defRPr sz="3298"/>
            </a:pPr>
            <a:endParaRPr/>
          </a:p>
          <a:p>
            <a:pPr marL="0" indent="0" defTabSz="344931">
              <a:spcBef>
                <a:spcPts val="0"/>
              </a:spcBef>
              <a:buSzTx/>
              <a:buNone/>
              <a:defRPr sz="3298"/>
            </a:pPr>
            <a:r>
              <a:t>How does it help to ‘find out what we’re made of when we are called to help our friends in need’?</a:t>
            </a:r>
          </a:p>
          <a:p>
            <a:pPr marL="0" indent="0" defTabSz="344931">
              <a:spcBef>
                <a:spcPts val="0"/>
              </a:spcBef>
              <a:buSzTx/>
              <a:buNone/>
              <a:defRPr sz="3298"/>
            </a:pPr>
            <a:endParaRPr/>
          </a:p>
          <a:p>
            <a:pPr marL="0" indent="0" defTabSz="344931">
              <a:spcBef>
                <a:spcPts val="0"/>
              </a:spcBef>
              <a:buSzTx/>
              <a:buNone/>
              <a:defRPr sz="3298"/>
            </a:pPr>
            <a:r>
              <a:t>What do you agree with most or disagree with most in the song and why?</a:t>
            </a:r>
          </a:p>
          <a:p>
            <a:pPr marL="0" indent="0" defTabSz="344931">
              <a:spcBef>
                <a:spcPts val="0"/>
              </a:spcBef>
              <a:buSzTx/>
              <a:buNone/>
              <a:defRPr sz="3298"/>
            </a:pPr>
            <a:endParaRPr/>
          </a:p>
          <a:p>
            <a:pPr marL="0" indent="0" defTabSz="344931">
              <a:spcBef>
                <a:spcPts val="0"/>
              </a:spcBef>
              <a:buSzTx/>
              <a:buNone/>
              <a:defRPr sz="3298"/>
            </a:pPr>
            <a:r>
              <a:t>Can you write a verse to fit with the situation you and your friends are in right now?</a:t>
            </a:r>
          </a:p>
          <a:p>
            <a:pPr marL="0" indent="0" defTabSz="344931">
              <a:spcBef>
                <a:spcPts val="0"/>
              </a:spcBef>
              <a:buSzTx/>
              <a:buNone/>
              <a:defRPr sz="3298"/>
            </a:pPr>
            <a:endParaRPr/>
          </a:p>
          <a:p>
            <a:pPr marL="0" indent="0" defTabSz="344931">
              <a:spcBef>
                <a:spcPts val="0"/>
              </a:spcBef>
              <a:buSzTx/>
              <a:buNone/>
              <a:defRPr sz="3298"/>
            </a:pPr>
            <a:r>
              <a:t>What illustration would you make to go with your favourite bit of this song?</a:t>
            </a:r>
          </a:p>
        </p:txBody>
      </p:sp>
      <p:sp>
        <p:nvSpPr>
          <p:cNvPr id="211" name="Slide Number"/>
          <p:cNvSpPr txBox="1">
            <a:spLocks noGrp="1"/>
          </p:cNvSpPr>
          <p:nvPr>
            <p:ph type="sldNum" sz="quarter" idx="4294967295"/>
          </p:nvPr>
        </p:nvSpPr>
        <p:spPr>
          <a:xfrm>
            <a:off x="11957993" y="13008841"/>
            <a:ext cx="46625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earning through lockdown"/>
          <p:cNvSpPr txBox="1">
            <a:spLocks noGrp="1"/>
          </p:cNvSpPr>
          <p:nvPr>
            <p:ph type="body" sz="quarter" idx="1"/>
          </p:nvPr>
        </p:nvSpPr>
        <p:spPr>
          <a:xfrm>
            <a:off x="1778000" y="6849360"/>
            <a:ext cx="20828000" cy="567460"/>
          </a:xfrm>
          <a:prstGeom prst="rect">
            <a:avLst/>
          </a:prstGeom>
        </p:spPr>
        <p:txBody>
          <a:bodyPr/>
          <a:lstStyle>
            <a:lvl1pPr defTabSz="259079">
              <a:defRPr sz="1920"/>
            </a:lvl1pPr>
          </a:lstStyle>
          <a:p>
            <a:endParaRPr dirty="0"/>
          </a:p>
        </p:txBody>
      </p:sp>
      <p:sp>
        <p:nvSpPr>
          <p:cNvPr id="126" name="Slide Number"/>
          <p:cNvSpPr txBox="1">
            <a:spLocks noGrp="1"/>
          </p:cNvSpPr>
          <p:nvPr>
            <p:ph type="sldNum" sz="quarter" idx="2"/>
          </p:nvPr>
        </p:nvSpPr>
        <p:spPr>
          <a:xfrm>
            <a:off x="12048254" y="13008841"/>
            <a:ext cx="285730"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3367652F-7DE8-4E9F-AAD7-2B439C0E07BB-L0-001.jpeg" descr="3367652F-7DE8-4E9F-AAD7-2B439C0E07BB-L0-001.jpeg"/>
          <p:cNvPicPr>
            <a:picLocks noChangeAspect="1"/>
          </p:cNvPicPr>
          <p:nvPr/>
        </p:nvPicPr>
        <p:blipFill>
          <a:blip r:embed="rId2"/>
          <a:stretch>
            <a:fillRect/>
          </a:stretch>
        </p:blipFill>
        <p:spPr>
          <a:xfrm>
            <a:off x="4463802" y="418537"/>
            <a:ext cx="15456396" cy="9659475"/>
          </a:xfrm>
          <a:prstGeom prst="rect">
            <a:avLst/>
          </a:prstGeom>
          <a:ln w="88900">
            <a:miter lim="400000"/>
          </a:ln>
        </p:spPr>
      </p:pic>
      <p:sp>
        <p:nvSpPr>
          <p:cNvPr id="214" name="Friendship"/>
          <p:cNvSpPr txBox="1">
            <a:spLocks noGrp="1"/>
          </p:cNvSpPr>
          <p:nvPr>
            <p:ph type="title" idx="4294967295"/>
          </p:nvPr>
        </p:nvSpPr>
        <p:spPr>
          <a:xfrm>
            <a:off x="313118" y="-664442"/>
            <a:ext cx="20828001" cy="3492501"/>
          </a:xfrm>
          <a:prstGeom prst="rect">
            <a:avLst/>
          </a:prstGeom>
        </p:spPr>
        <p:txBody>
          <a:bodyPr/>
          <a:lstStyle>
            <a:lvl1pPr algn="l">
              <a:defRPr sz="4800"/>
            </a:lvl1pPr>
          </a:lstStyle>
          <a:p>
            <a:r>
              <a:t>Friendship</a:t>
            </a:r>
          </a:p>
        </p:txBody>
      </p:sp>
      <p:sp>
        <p:nvSpPr>
          <p:cNvPr id="215" name="What does this say to you about friendship?…"/>
          <p:cNvSpPr txBox="1">
            <a:spLocks noGrp="1"/>
          </p:cNvSpPr>
          <p:nvPr>
            <p:ph type="body" sz="quarter" idx="4294967295"/>
          </p:nvPr>
        </p:nvSpPr>
        <p:spPr>
          <a:xfrm>
            <a:off x="1778000" y="10203122"/>
            <a:ext cx="20828000" cy="2833540"/>
          </a:xfrm>
          <a:prstGeom prst="rect">
            <a:avLst/>
          </a:prstGeom>
        </p:spPr>
        <p:txBody>
          <a:bodyPr/>
          <a:lstStyle/>
          <a:p>
            <a:pPr marL="411479" indent="-411479" defTabSz="582929">
              <a:spcBef>
                <a:spcPts val="4500"/>
              </a:spcBef>
              <a:buBlip>
                <a:blip r:embed="rId3"/>
              </a:buBlip>
              <a:defRPr sz="2700"/>
            </a:pPr>
            <a:r>
              <a:t>What does this say to you about friendship?</a:t>
            </a:r>
          </a:p>
          <a:p>
            <a:pPr marL="411479" indent="-411479" defTabSz="582929">
              <a:spcBef>
                <a:spcPts val="4500"/>
              </a:spcBef>
              <a:buBlip>
                <a:blip r:embed="rId3"/>
              </a:buBlip>
              <a:defRPr sz="2700"/>
            </a:pPr>
            <a:r>
              <a:t>How does this photo make you feel? </a:t>
            </a:r>
          </a:p>
          <a:p>
            <a:pPr marL="411479" indent="-411479" defTabSz="582929">
              <a:spcBef>
                <a:spcPts val="4500"/>
              </a:spcBef>
              <a:buBlip>
                <a:blip r:embed="rId3"/>
              </a:buBlip>
              <a:defRPr sz="2700"/>
            </a:pPr>
            <a:r>
              <a:t>Does this remind you of your friendship with someone? Who is the happiest in this picture? Why?</a:t>
            </a:r>
          </a:p>
        </p:txBody>
      </p:sp>
      <p:sp>
        <p:nvSpPr>
          <p:cNvPr id="216" name="Slide Number"/>
          <p:cNvSpPr txBox="1">
            <a:spLocks noGrp="1"/>
          </p:cNvSpPr>
          <p:nvPr>
            <p:ph type="sldNum" sz="quarter" idx="4294967295"/>
          </p:nvPr>
        </p:nvSpPr>
        <p:spPr>
          <a:xfrm>
            <a:off x="11943343" y="13008841"/>
            <a:ext cx="49555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orgiveness"/>
          <p:cNvSpPr txBox="1">
            <a:spLocks noGrp="1"/>
          </p:cNvSpPr>
          <p:nvPr>
            <p:ph type="title"/>
          </p:nvPr>
        </p:nvSpPr>
        <p:spPr>
          <a:xfrm>
            <a:off x="1686444" y="355600"/>
            <a:ext cx="20919556" cy="1687557"/>
          </a:xfrm>
          <a:prstGeom prst="rect">
            <a:avLst/>
          </a:prstGeom>
        </p:spPr>
        <p:txBody>
          <a:bodyPr/>
          <a:lstStyle>
            <a:lvl1pPr defTabSz="641223">
              <a:defRPr sz="9900">
                <a:solidFill>
                  <a:srgbClr val="EFCAFF"/>
                </a:solidFill>
              </a:defRPr>
            </a:lvl1pPr>
          </a:lstStyle>
          <a:p>
            <a:r>
              <a:t>Forgiveness</a:t>
            </a:r>
          </a:p>
        </p:txBody>
      </p:sp>
      <p:pic>
        <p:nvPicPr>
          <p:cNvPr id="219" name="12666C31-DA5F-4D81-8ED0-A9CC90B74736-L0-001.jpeg" descr="12666C31-DA5F-4D81-8ED0-A9CC90B74736-L0-001.jpeg"/>
          <p:cNvPicPr>
            <a:picLocks noChangeAspect="1"/>
          </p:cNvPicPr>
          <p:nvPr/>
        </p:nvPicPr>
        <p:blipFill>
          <a:blip r:embed="rId2"/>
          <a:stretch>
            <a:fillRect/>
          </a:stretch>
        </p:blipFill>
        <p:spPr>
          <a:xfrm>
            <a:off x="4857284" y="2807924"/>
            <a:ext cx="14669432" cy="10233752"/>
          </a:xfrm>
          <a:prstGeom prst="rect">
            <a:avLst/>
          </a:prstGeom>
          <a:ln w="88900">
            <a:miter lim="400000"/>
          </a:ln>
        </p:spPr>
      </p:pic>
      <p:sp>
        <p:nvSpPr>
          <p:cNvPr id="220" name="Slide Number"/>
          <p:cNvSpPr txBox="1">
            <a:spLocks noGrp="1"/>
          </p:cNvSpPr>
          <p:nvPr>
            <p:ph type="sldNum" sz="quarter" idx="4294967295"/>
          </p:nvPr>
        </p:nvSpPr>
        <p:spPr>
          <a:xfrm>
            <a:off x="11956141" y="13008841"/>
            <a:ext cx="46995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Do you agree or disagree with this statement? Why/not?…"/>
          <p:cNvSpPr txBox="1">
            <a:spLocks noGrp="1"/>
          </p:cNvSpPr>
          <p:nvPr>
            <p:ph type="body" idx="1"/>
          </p:nvPr>
        </p:nvSpPr>
        <p:spPr>
          <a:xfrm>
            <a:off x="1679905" y="4088301"/>
            <a:ext cx="20828001" cy="10718801"/>
          </a:xfrm>
          <a:prstGeom prst="rect">
            <a:avLst/>
          </a:prstGeom>
        </p:spPr>
        <p:txBody>
          <a:bodyPr/>
          <a:lstStyle/>
          <a:p>
            <a:pPr>
              <a:buBlip>
                <a:blip r:embed="rId2"/>
              </a:buBlip>
            </a:pPr>
            <a:r>
              <a:t>Do you agree or disagree with this statement? Why/not?</a:t>
            </a:r>
          </a:p>
          <a:p>
            <a:pPr>
              <a:buBlip>
                <a:blip r:embed="rId2"/>
              </a:buBlip>
            </a:pPr>
            <a:r>
              <a:t>What might be in your gift boxes ready to be unwrapped, if you chose to forgive someone?</a:t>
            </a:r>
          </a:p>
          <a:p>
            <a:pPr>
              <a:buBlip>
                <a:blip r:embed="rId2"/>
              </a:buBlip>
            </a:pPr>
            <a:r>
              <a:t>Doodle or draw things that might be released to you, if you choose to forgive.</a:t>
            </a:r>
          </a:p>
          <a:p>
            <a:pPr>
              <a:buBlip>
                <a:blip r:embed="rId2"/>
              </a:buBlip>
            </a:pPr>
            <a:r>
              <a:t>Write a list of 20 reasons why people find it tricky to forgive</a:t>
            </a:r>
          </a:p>
          <a:p>
            <a:pPr>
              <a:buBlip>
                <a:blip r:embed="rId2"/>
              </a:buBlip>
            </a:pPr>
            <a:r>
              <a:t>Look for other quotes about forgiveness. Copy them and illustrate them. </a:t>
            </a:r>
          </a:p>
          <a:p>
            <a:pPr>
              <a:buBlip>
                <a:blip r:embed="rId2"/>
              </a:buBlip>
            </a:pPr>
            <a:r>
              <a:t>Think about the best way you can show forgiveness and decide what action, if any, you would like to take</a:t>
            </a:r>
          </a:p>
        </p:txBody>
      </p:sp>
      <p:sp>
        <p:nvSpPr>
          <p:cNvPr id="223" name="Forgiveness"/>
          <p:cNvSpPr txBox="1">
            <a:spLocks noGrp="1"/>
          </p:cNvSpPr>
          <p:nvPr>
            <p:ph type="title" idx="4294967295"/>
          </p:nvPr>
        </p:nvSpPr>
        <p:spPr>
          <a:xfrm>
            <a:off x="1581810" y="355600"/>
            <a:ext cx="21024190" cy="1164385"/>
          </a:xfrm>
          <a:prstGeom prst="rect">
            <a:avLst/>
          </a:prstGeom>
        </p:spPr>
        <p:txBody>
          <a:bodyPr/>
          <a:lstStyle>
            <a:lvl1pPr algn="l" defTabSz="634745">
              <a:defRPr sz="6566"/>
            </a:lvl1pPr>
          </a:lstStyle>
          <a:p>
            <a:r>
              <a:t>Forgiveness</a:t>
            </a:r>
          </a:p>
        </p:txBody>
      </p:sp>
      <p:sp>
        <p:nvSpPr>
          <p:cNvPr id="224" name="IT’S ONE OF THE GREATEST GIFTS YOU CAN GIVE YOURSELF, TO FORGIVE.…"/>
          <p:cNvSpPr txBox="1"/>
          <p:nvPr/>
        </p:nvSpPr>
        <p:spPr>
          <a:xfrm>
            <a:off x="1778000" y="1570784"/>
            <a:ext cx="20828000" cy="4939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82880">
              <a:defRPr sz="7280">
                <a:blipFill rotWithShape="1">
                  <a:blip r:embed="rId3"/>
                  <a:srcRect/>
                  <a:tile tx="0" ty="0" sx="100000" sy="100000" flip="none" algn="tl"/>
                </a:blipFill>
              </a:defRPr>
            </a:pPr>
            <a:r>
              <a:rPr>
                <a:blipFill rotWithShape="1">
                  <a:blip r:embed="rId3"/>
                  <a:srcRect/>
                  <a:tile tx="0" ty="0" sx="100000" sy="100000" flip="none" algn="tl"/>
                </a:blipFill>
              </a:rPr>
              <a:t>IT’S ONE OF THE GREATEST GIFTS YOU CAN GIVE YOURSELF, TO FORGIVE.</a:t>
            </a:r>
          </a:p>
          <a:p>
            <a:pPr algn="l" defTabSz="182880">
              <a:defRPr sz="5880">
                <a:latin typeface="Savoye LET Plain:1.0"/>
                <a:ea typeface="Savoye LET Plain:1.0"/>
                <a:cs typeface="Savoye LET Plain:1.0"/>
                <a:sym typeface="Savoye LET Plain:1.0"/>
              </a:defRPr>
            </a:pPr>
            <a:r>
              <a:t>Maya Angelou</a:t>
            </a:r>
          </a:p>
          <a:p>
            <a:pPr algn="l" defTabSz="182880">
              <a:defRPr sz="3720">
                <a:latin typeface="Savoye LET Plain:1.0"/>
                <a:ea typeface="Savoye LET Plain:1.0"/>
                <a:cs typeface="Savoye LET Plain:1.0"/>
                <a:sym typeface="Savoye LET Plain:1.0"/>
              </a:defRPr>
            </a:pPr>
            <a:endParaRPr/>
          </a:p>
          <a:p>
            <a:pPr algn="l" defTabSz="182880">
              <a:defRPr sz="2320">
                <a:latin typeface="Savoye LET Plain:1.0"/>
                <a:ea typeface="Savoye LET Plain:1.0"/>
                <a:cs typeface="Savoye LET Plain:1.0"/>
                <a:sym typeface="Savoye LET Plain:1.0"/>
              </a:defRPr>
            </a:pPr>
            <a:endParaRPr/>
          </a:p>
        </p:txBody>
      </p:sp>
      <p:sp>
        <p:nvSpPr>
          <p:cNvPr id="225" name="Slide Number"/>
          <p:cNvSpPr txBox="1">
            <a:spLocks noGrp="1"/>
          </p:cNvSpPr>
          <p:nvPr>
            <p:ph type="sldNum" sz="quarter" idx="4294967295"/>
          </p:nvPr>
        </p:nvSpPr>
        <p:spPr>
          <a:xfrm>
            <a:off x="11962540" y="13008841"/>
            <a:ext cx="457159"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Forgiveness"/>
          <p:cNvSpPr txBox="1">
            <a:spLocks noGrp="1"/>
          </p:cNvSpPr>
          <p:nvPr>
            <p:ph type="title" idx="4294967295"/>
          </p:nvPr>
        </p:nvSpPr>
        <p:spPr>
          <a:xfrm>
            <a:off x="1778000" y="355600"/>
            <a:ext cx="20828000" cy="1059751"/>
          </a:xfrm>
          <a:prstGeom prst="rect">
            <a:avLst/>
          </a:prstGeom>
        </p:spPr>
        <p:txBody>
          <a:bodyPr/>
          <a:lstStyle>
            <a:lvl1pPr algn="l" defTabSz="375665">
              <a:defRPr sz="5800"/>
            </a:lvl1pPr>
          </a:lstStyle>
          <a:p>
            <a:r>
              <a:t>Forgiveness</a:t>
            </a:r>
          </a:p>
        </p:txBody>
      </p:sp>
      <p:sp>
        <p:nvSpPr>
          <p:cNvPr id="228" name="This abstract piece of art by Alex Senchenco is called Forgiveness…"/>
          <p:cNvSpPr txBox="1">
            <a:spLocks noGrp="1"/>
          </p:cNvSpPr>
          <p:nvPr>
            <p:ph type="body" sz="half" idx="4294967295"/>
          </p:nvPr>
        </p:nvSpPr>
        <p:spPr>
          <a:xfrm>
            <a:off x="1778000" y="1778000"/>
            <a:ext cx="11345231" cy="11345231"/>
          </a:xfrm>
          <a:prstGeom prst="rect">
            <a:avLst/>
          </a:prstGeom>
        </p:spPr>
        <p:txBody>
          <a:bodyPr/>
          <a:lstStyle/>
          <a:p>
            <a:pPr>
              <a:buBlip>
                <a:blip r:embed="rId2"/>
              </a:buBlip>
            </a:pPr>
            <a:r>
              <a:t>This abstract piece of art by Alex Senchenco is called Forgiveness</a:t>
            </a:r>
          </a:p>
          <a:p>
            <a:pPr>
              <a:buBlip>
                <a:blip r:embed="rId2"/>
              </a:buBlip>
            </a:pPr>
            <a:r>
              <a:t>Explore the painting. How does it connect with the act of forgiveness? How does it make you feel? </a:t>
            </a:r>
          </a:p>
          <a:p>
            <a:pPr>
              <a:buBlip>
                <a:blip r:embed="rId2"/>
              </a:buBlip>
            </a:pPr>
            <a:r>
              <a:t>Write your responses (anything you want) about this painting and forgiveness.</a:t>
            </a:r>
          </a:p>
          <a:p>
            <a:pPr>
              <a:buBlip>
                <a:blip r:embed="rId2"/>
              </a:buBlip>
            </a:pPr>
            <a:r>
              <a:t>Create your own abstract artwork or sculpture, which represents forgiveness.</a:t>
            </a:r>
          </a:p>
          <a:p>
            <a:pPr>
              <a:buBlip>
                <a:blip r:embed="rId2"/>
              </a:buBlip>
            </a:pPr>
            <a:r>
              <a:t>Look up other art with the title ‘forgiveness’</a:t>
            </a:r>
          </a:p>
          <a:p>
            <a:pPr>
              <a:buBlip>
                <a:blip r:embed="rId2"/>
              </a:buBlip>
            </a:pPr>
            <a:r>
              <a:t>Copy your favourite ‘forgiveness’ themed art and use it to inspire an acrostic poem of forgiveness</a:t>
            </a:r>
          </a:p>
        </p:txBody>
      </p:sp>
      <p:pic>
        <p:nvPicPr>
          <p:cNvPr id="229" name="8F82E032-848C-4B81-B291-E34F819573C4-L0-001.jpeg" descr="8F82E032-848C-4B81-B291-E34F819573C4-L0-001.jpeg"/>
          <p:cNvPicPr>
            <a:picLocks noChangeAspect="1"/>
          </p:cNvPicPr>
          <p:nvPr/>
        </p:nvPicPr>
        <p:blipFill>
          <a:blip r:embed="rId3"/>
          <a:stretch>
            <a:fillRect/>
          </a:stretch>
        </p:blipFill>
        <p:spPr>
          <a:xfrm>
            <a:off x="13002856" y="1035226"/>
            <a:ext cx="9591404" cy="11645548"/>
          </a:xfrm>
          <a:prstGeom prst="rect">
            <a:avLst/>
          </a:prstGeom>
          <a:ln w="88900">
            <a:miter lim="400000"/>
          </a:ln>
        </p:spPr>
      </p:pic>
      <p:sp>
        <p:nvSpPr>
          <p:cNvPr id="230" name="Slide Number"/>
          <p:cNvSpPr txBox="1">
            <a:spLocks noGrp="1"/>
          </p:cNvSpPr>
          <p:nvPr>
            <p:ph type="sldNum" sz="quarter" idx="4294967295"/>
          </p:nvPr>
        </p:nvSpPr>
        <p:spPr>
          <a:xfrm>
            <a:off x="11943511" y="13008841"/>
            <a:ext cx="49521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Forgiveness"/>
          <p:cNvSpPr txBox="1">
            <a:spLocks noGrp="1"/>
          </p:cNvSpPr>
          <p:nvPr>
            <p:ph type="title" idx="4294967295"/>
          </p:nvPr>
        </p:nvSpPr>
        <p:spPr>
          <a:xfrm>
            <a:off x="954004" y="774137"/>
            <a:ext cx="20710287" cy="1242862"/>
          </a:xfrm>
          <a:prstGeom prst="rect">
            <a:avLst/>
          </a:prstGeom>
        </p:spPr>
        <p:txBody>
          <a:bodyPr/>
          <a:lstStyle>
            <a:lvl1pPr algn="l" defTabSz="453390">
              <a:defRPr sz="7000"/>
            </a:lvl1pPr>
          </a:lstStyle>
          <a:p>
            <a:r>
              <a:t>Forgiveness</a:t>
            </a:r>
          </a:p>
        </p:txBody>
      </p:sp>
      <p:sp>
        <p:nvSpPr>
          <p:cNvPr id="233" name="Sometimes people find it tricky to forgive themselves. Why?…"/>
          <p:cNvSpPr txBox="1">
            <a:spLocks noGrp="1"/>
          </p:cNvSpPr>
          <p:nvPr>
            <p:ph type="body" sz="half" idx="4294967295"/>
          </p:nvPr>
        </p:nvSpPr>
        <p:spPr>
          <a:xfrm>
            <a:off x="12777691" y="1884688"/>
            <a:ext cx="10469195" cy="10053312"/>
          </a:xfrm>
          <a:prstGeom prst="rect">
            <a:avLst/>
          </a:prstGeom>
        </p:spPr>
        <p:txBody>
          <a:bodyPr/>
          <a:lstStyle/>
          <a:p>
            <a:pPr marL="452170" indent="-452170" defTabSz="446912">
              <a:spcBef>
                <a:spcPts val="3500"/>
              </a:spcBef>
              <a:buBlip>
                <a:blip r:embed="rId2"/>
              </a:buBlip>
              <a:defRPr sz="2967"/>
            </a:pPr>
            <a:r>
              <a:t>Sometimes people find it tricky to forgive themselves. Why? </a:t>
            </a:r>
          </a:p>
          <a:p>
            <a:pPr marL="452170" indent="-452170" defTabSz="446912">
              <a:spcBef>
                <a:spcPts val="3500"/>
              </a:spcBef>
              <a:buBlip>
                <a:blip r:embed="rId2"/>
              </a:buBlip>
              <a:defRPr sz="2967"/>
            </a:pPr>
            <a:r>
              <a:t>Do you think it is important to be able to forgive yourself?</a:t>
            </a:r>
          </a:p>
          <a:p>
            <a:pPr marL="452170" indent="-452170" defTabSz="446912">
              <a:spcBef>
                <a:spcPts val="3500"/>
              </a:spcBef>
              <a:buBlip>
                <a:blip r:embed="rId2"/>
              </a:buBlip>
              <a:defRPr sz="2967"/>
            </a:pPr>
            <a:r>
              <a:t>How important do you think is self forgiveness for mental health? </a:t>
            </a:r>
          </a:p>
          <a:p>
            <a:pPr marL="452170" indent="-452170" defTabSz="446912">
              <a:spcBef>
                <a:spcPts val="3500"/>
              </a:spcBef>
              <a:buBlip>
                <a:blip r:embed="rId2"/>
              </a:buBlip>
              <a:defRPr sz="2967"/>
            </a:pPr>
            <a:r>
              <a:t>How much does forgiveness affect our world? From 0-10?</a:t>
            </a:r>
          </a:p>
          <a:p>
            <a:pPr marL="452170" indent="-452170" defTabSz="446912">
              <a:spcBef>
                <a:spcPts val="3500"/>
              </a:spcBef>
              <a:buBlip>
                <a:blip r:embed="rId2"/>
              </a:buBlip>
              <a:defRPr sz="2967"/>
            </a:pPr>
            <a:r>
              <a:t>Have a good think about if you have got anything that you could forgive yourself about</a:t>
            </a:r>
          </a:p>
          <a:p>
            <a:pPr marL="452170" indent="-452170" defTabSz="446912">
              <a:spcBef>
                <a:spcPts val="3500"/>
              </a:spcBef>
              <a:buBlip>
                <a:blip r:embed="rId2"/>
              </a:buBlip>
              <a:defRPr sz="2967"/>
            </a:pPr>
            <a:r>
              <a:t>Make a poster to remind yourself or someone else to forgive themselves. </a:t>
            </a:r>
          </a:p>
        </p:txBody>
      </p:sp>
      <p:pic>
        <p:nvPicPr>
          <p:cNvPr id="234" name="3EEE7E17-F187-44E2-87D6-46BFCF9AB50C-L0-001.png" descr="3EEE7E17-F187-44E2-87D6-46BFCF9AB50C-L0-001.png"/>
          <p:cNvPicPr>
            <a:picLocks noChangeAspect="1"/>
          </p:cNvPicPr>
          <p:nvPr/>
        </p:nvPicPr>
        <p:blipFill>
          <a:blip r:embed="rId3"/>
          <a:srcRect b="3858"/>
          <a:stretch>
            <a:fillRect/>
          </a:stretch>
        </p:blipFill>
        <p:spPr>
          <a:xfrm>
            <a:off x="1123747" y="3361892"/>
            <a:ext cx="11067359" cy="7099056"/>
          </a:xfrm>
          <a:prstGeom prst="rect">
            <a:avLst/>
          </a:prstGeom>
          <a:ln w="88900">
            <a:miter lim="400000"/>
          </a:ln>
        </p:spPr>
      </p:pic>
      <p:sp>
        <p:nvSpPr>
          <p:cNvPr id="235" name="Slide Number"/>
          <p:cNvSpPr txBox="1">
            <a:spLocks noGrp="1"/>
          </p:cNvSpPr>
          <p:nvPr>
            <p:ph type="sldNum" sz="quarter" idx="4294967295"/>
          </p:nvPr>
        </p:nvSpPr>
        <p:spPr>
          <a:xfrm>
            <a:off x="11912526" y="13008841"/>
            <a:ext cx="55718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91D15ED2-2C93-4670-AC8B-B900C25BD11A-L0-001.jpeg" descr="91D15ED2-2C93-4670-AC8B-B900C25BD11A-L0-001.jpeg"/>
          <p:cNvPicPr>
            <a:picLocks noChangeAspect="1"/>
          </p:cNvPicPr>
          <p:nvPr/>
        </p:nvPicPr>
        <p:blipFill>
          <a:blip r:embed="rId2"/>
          <a:stretch>
            <a:fillRect/>
          </a:stretch>
        </p:blipFill>
        <p:spPr>
          <a:xfrm>
            <a:off x="6224146" y="1962660"/>
            <a:ext cx="16881866" cy="10584141"/>
          </a:xfrm>
          <a:prstGeom prst="rect">
            <a:avLst/>
          </a:prstGeom>
          <a:ln w="88900">
            <a:miter lim="400000"/>
          </a:ln>
        </p:spPr>
      </p:pic>
      <p:sp>
        <p:nvSpPr>
          <p:cNvPr id="238" name="Forgiveness"/>
          <p:cNvSpPr txBox="1">
            <a:spLocks noGrp="1"/>
          </p:cNvSpPr>
          <p:nvPr>
            <p:ph type="title" idx="4294967295"/>
          </p:nvPr>
        </p:nvSpPr>
        <p:spPr>
          <a:xfrm>
            <a:off x="260801" y="250965"/>
            <a:ext cx="6584643" cy="1229782"/>
          </a:xfrm>
          <a:prstGeom prst="rect">
            <a:avLst/>
          </a:prstGeom>
        </p:spPr>
        <p:txBody>
          <a:bodyPr/>
          <a:lstStyle>
            <a:lvl1pPr algn="l" defTabSz="446912">
              <a:defRPr sz="6900"/>
            </a:lvl1pPr>
          </a:lstStyle>
          <a:p>
            <a:r>
              <a:t>Forgiveness</a:t>
            </a:r>
          </a:p>
        </p:txBody>
      </p:sp>
      <p:sp>
        <p:nvSpPr>
          <p:cNvPr id="239" name="In this poem do you think that the girl is truly sorry?…"/>
          <p:cNvSpPr txBox="1">
            <a:spLocks noGrp="1"/>
          </p:cNvSpPr>
          <p:nvPr>
            <p:ph type="body" sz="half" idx="4294967295"/>
          </p:nvPr>
        </p:nvSpPr>
        <p:spPr>
          <a:xfrm>
            <a:off x="103849" y="1415261"/>
            <a:ext cx="5970664" cy="11678939"/>
          </a:xfrm>
          <a:prstGeom prst="rect">
            <a:avLst/>
          </a:prstGeom>
        </p:spPr>
        <p:txBody>
          <a:bodyPr/>
          <a:lstStyle/>
          <a:p>
            <a:pPr marL="402336" indent="-402336" defTabSz="569976">
              <a:spcBef>
                <a:spcPts val="4400"/>
              </a:spcBef>
              <a:buBlip>
                <a:blip r:embed="rId3"/>
              </a:buBlip>
              <a:defRPr sz="2640"/>
            </a:pPr>
            <a:r>
              <a:t>In this poem do you think that the girl is truly sorry?</a:t>
            </a:r>
          </a:p>
          <a:p>
            <a:pPr marL="402336" indent="-402336" defTabSz="569976">
              <a:spcBef>
                <a:spcPts val="4400"/>
              </a:spcBef>
              <a:buBlip>
                <a:blip r:embed="rId3"/>
              </a:buBlip>
              <a:defRPr sz="2640"/>
            </a:pPr>
            <a:r>
              <a:t>How do you feel when someone is not really sorry? </a:t>
            </a:r>
          </a:p>
          <a:p>
            <a:pPr marL="402336" indent="-402336" defTabSz="569976">
              <a:spcBef>
                <a:spcPts val="4400"/>
              </a:spcBef>
              <a:buBlip>
                <a:blip r:embed="rId3"/>
              </a:buBlip>
              <a:defRPr sz="2640"/>
            </a:pPr>
            <a:r>
              <a:t>Do you think being truly sorry is important? Who does it benefit most?</a:t>
            </a:r>
          </a:p>
          <a:p>
            <a:pPr marL="402336" indent="-402336" defTabSz="569976">
              <a:spcBef>
                <a:spcPts val="4400"/>
              </a:spcBef>
              <a:buBlip>
                <a:blip r:embed="rId3"/>
              </a:buBlip>
              <a:defRPr sz="2640"/>
            </a:pPr>
            <a:r>
              <a:t>Can we and should we forgive someone who is not truly sorry? Why/not?</a:t>
            </a:r>
          </a:p>
          <a:p>
            <a:pPr marL="402336" indent="-402336" defTabSz="569976">
              <a:spcBef>
                <a:spcPts val="4400"/>
              </a:spcBef>
              <a:buBlip>
                <a:blip r:embed="rId3"/>
              </a:buBlip>
              <a:defRPr sz="2640"/>
            </a:pPr>
            <a:r>
              <a:t>Who gives us the right not to forgive?</a:t>
            </a:r>
          </a:p>
          <a:p>
            <a:pPr marL="402336" indent="-402336" defTabSz="569976">
              <a:spcBef>
                <a:spcPts val="4400"/>
              </a:spcBef>
              <a:buBlip>
                <a:blip r:embed="rId3"/>
              </a:buBlip>
              <a:defRPr sz="2640"/>
            </a:pPr>
            <a:r>
              <a:t>If we have done things wrong ourselves how can we feel good about not forgiving someone else?</a:t>
            </a:r>
          </a:p>
        </p:txBody>
      </p:sp>
      <p:sp>
        <p:nvSpPr>
          <p:cNvPr id="240" name="Credit...…"/>
          <p:cNvSpPr txBox="1"/>
          <p:nvPr/>
        </p:nvSpPr>
        <p:spPr>
          <a:xfrm>
            <a:off x="20918177" y="12249051"/>
            <a:ext cx="326107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1200">
                <a:solidFill>
                  <a:srgbClr val="888888"/>
                </a:solidFill>
                <a:latin typeface="Helvetica"/>
                <a:ea typeface="Helvetica"/>
                <a:cs typeface="Helvetica"/>
                <a:sym typeface="Helvetica"/>
              </a:defRPr>
            </a:pPr>
            <a:r>
              <a:t>Credit...</a:t>
            </a:r>
          </a:p>
          <a:p>
            <a:pPr algn="l" defTabSz="457200">
              <a:defRPr sz="1200">
                <a:solidFill>
                  <a:srgbClr val="888888"/>
                </a:solidFill>
                <a:latin typeface="Helvetica"/>
                <a:ea typeface="Helvetica"/>
                <a:cs typeface="Helvetica"/>
                <a:sym typeface="Helvetica"/>
              </a:defRPr>
            </a:pPr>
            <a:r>
              <a:t>From “Forgive Me, I Meant to Do It”</a:t>
            </a:r>
          </a:p>
        </p:txBody>
      </p:sp>
      <p:sp>
        <p:nvSpPr>
          <p:cNvPr id="241" name="Slide Number"/>
          <p:cNvSpPr txBox="1">
            <a:spLocks noGrp="1"/>
          </p:cNvSpPr>
          <p:nvPr>
            <p:ph type="sldNum" sz="quarter" idx="4294967295"/>
          </p:nvPr>
        </p:nvSpPr>
        <p:spPr>
          <a:xfrm>
            <a:off x="11950752" y="13008841"/>
            <a:ext cx="48073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Forgiveness"/>
          <p:cNvSpPr txBox="1"/>
          <p:nvPr/>
        </p:nvSpPr>
        <p:spPr>
          <a:xfrm>
            <a:off x="420403" y="498337"/>
            <a:ext cx="8623832" cy="1697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0000"/>
            </a:lvl1pPr>
          </a:lstStyle>
          <a:p>
            <a:r>
              <a:t>Forgiveness</a:t>
            </a:r>
          </a:p>
        </p:txBody>
      </p:sp>
      <p:sp>
        <p:nvSpPr>
          <p:cNvPr id="244" name="https://youtu.be/yXP6VqPygQE"/>
          <p:cNvSpPr txBox="1"/>
          <p:nvPr/>
        </p:nvSpPr>
        <p:spPr>
          <a:xfrm>
            <a:off x="584836" y="2620411"/>
            <a:ext cx="12340233" cy="1031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https://youtu.be/yXP6VqPygQE</a:t>
            </a:r>
          </a:p>
        </p:txBody>
      </p:sp>
      <p:sp>
        <p:nvSpPr>
          <p:cNvPr id="245" name="The power of forgiveness…"/>
          <p:cNvSpPr txBox="1">
            <a:spLocks noGrp="1"/>
          </p:cNvSpPr>
          <p:nvPr>
            <p:ph type="body" sz="half" idx="4294967295"/>
          </p:nvPr>
        </p:nvSpPr>
        <p:spPr>
          <a:xfrm>
            <a:off x="13337179" y="778889"/>
            <a:ext cx="10172166" cy="12158222"/>
          </a:xfrm>
          <a:prstGeom prst="rect">
            <a:avLst/>
          </a:prstGeom>
        </p:spPr>
        <p:txBody>
          <a:bodyPr/>
          <a:lstStyle/>
          <a:p>
            <a:pPr marL="0" indent="0">
              <a:buSzTx/>
              <a:buNone/>
              <a:defRPr sz="5900">
                <a:solidFill>
                  <a:srgbClr val="FF6A00"/>
                </a:solidFill>
              </a:defRPr>
            </a:pPr>
            <a:r>
              <a:t>The power of forgiveness</a:t>
            </a:r>
          </a:p>
          <a:p>
            <a:pPr>
              <a:buBlip>
                <a:blip r:embed="rId2"/>
              </a:buBlip>
            </a:pPr>
            <a:r>
              <a:t>Read this statement and watc the video clip. </a:t>
            </a:r>
          </a:p>
          <a:p>
            <a:pPr>
              <a:buBlip>
                <a:blip r:embed="rId2"/>
              </a:buBlip>
            </a:pPr>
            <a:r>
              <a:t>Do you agree with it, disagree or are you not sure?</a:t>
            </a:r>
          </a:p>
          <a:p>
            <a:pPr>
              <a:buBlip>
                <a:blip r:embed="rId2"/>
              </a:buBlip>
            </a:pPr>
            <a:r>
              <a:t>Do you have any examples?</a:t>
            </a:r>
          </a:p>
          <a:p>
            <a:pPr>
              <a:buBlip>
                <a:blip r:embed="rId2"/>
              </a:buBlip>
            </a:pPr>
            <a:r>
              <a:t>How does it affect the future if we don’t choose to forgive? </a:t>
            </a:r>
          </a:p>
          <a:p>
            <a:pPr>
              <a:buBlip>
                <a:blip r:embed="rId2"/>
              </a:buBlip>
            </a:pPr>
            <a:r>
              <a:t>Respond any way you like to this statement in your reflective diary</a:t>
            </a:r>
          </a:p>
          <a:p>
            <a:pPr>
              <a:buBlip>
                <a:blip r:embed="rId2"/>
              </a:buBlip>
            </a:pPr>
            <a:r>
              <a:t>Share your thoughts with family or friends</a:t>
            </a:r>
          </a:p>
        </p:txBody>
      </p:sp>
      <p:pic>
        <p:nvPicPr>
          <p:cNvPr id="246" name="61885C5B-EDD2-459F-BA73-AECC294E953F-L0-001.jpeg" descr="61885C5B-EDD2-459F-BA73-AECC294E953F-L0-001.jpeg"/>
          <p:cNvPicPr>
            <a:picLocks noChangeAspect="1"/>
          </p:cNvPicPr>
          <p:nvPr/>
        </p:nvPicPr>
        <p:blipFill>
          <a:blip r:embed="rId3"/>
          <a:stretch>
            <a:fillRect/>
          </a:stretch>
        </p:blipFill>
        <p:spPr>
          <a:xfrm>
            <a:off x="596478" y="4225989"/>
            <a:ext cx="11839050" cy="7605930"/>
          </a:xfrm>
          <a:prstGeom prst="rect">
            <a:avLst/>
          </a:prstGeom>
          <a:ln w="88900">
            <a:miter lim="400000"/>
          </a:ln>
        </p:spPr>
      </p:pic>
      <p:sp>
        <p:nvSpPr>
          <p:cNvPr id="247" name="Slide Number"/>
          <p:cNvSpPr txBox="1">
            <a:spLocks noGrp="1"/>
          </p:cNvSpPr>
          <p:nvPr>
            <p:ph type="sldNum" sz="quarter" idx="4294967295"/>
          </p:nvPr>
        </p:nvSpPr>
        <p:spPr>
          <a:xfrm>
            <a:off x="11946711" y="13008841"/>
            <a:ext cx="48881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Forgiveness"/>
          <p:cNvSpPr txBox="1"/>
          <p:nvPr/>
        </p:nvSpPr>
        <p:spPr>
          <a:xfrm>
            <a:off x="285347" y="431747"/>
            <a:ext cx="8576290" cy="1697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0000"/>
            </a:lvl1pPr>
          </a:lstStyle>
          <a:p>
            <a:r>
              <a:t>Forgiveness</a:t>
            </a:r>
          </a:p>
        </p:txBody>
      </p:sp>
      <p:pic>
        <p:nvPicPr>
          <p:cNvPr id="250" name="C2C08A01-4646-481D-95FE-58C824386ABB-L0-001.jpeg" descr="C2C08A01-4646-481D-95FE-58C824386ABB-L0-001.jpeg"/>
          <p:cNvPicPr>
            <a:picLocks noChangeAspect="1"/>
          </p:cNvPicPr>
          <p:nvPr/>
        </p:nvPicPr>
        <p:blipFill>
          <a:blip r:embed="rId2"/>
          <a:srcRect t="3357" r="857" b="4595"/>
          <a:stretch>
            <a:fillRect/>
          </a:stretch>
        </p:blipFill>
        <p:spPr>
          <a:xfrm>
            <a:off x="774677" y="3253871"/>
            <a:ext cx="13722164" cy="8485084"/>
          </a:xfrm>
          <a:prstGeom prst="rect">
            <a:avLst/>
          </a:prstGeom>
          <a:ln w="88900">
            <a:miter lim="400000"/>
          </a:ln>
        </p:spPr>
      </p:pic>
      <p:sp>
        <p:nvSpPr>
          <p:cNvPr id="251" name="Our pets are great at forgiving, sometimes even better than we are!…"/>
          <p:cNvSpPr txBox="1">
            <a:spLocks noGrp="1"/>
          </p:cNvSpPr>
          <p:nvPr>
            <p:ph type="body" sz="half" idx="4294967295"/>
          </p:nvPr>
        </p:nvSpPr>
        <p:spPr>
          <a:xfrm>
            <a:off x="15015788" y="1067196"/>
            <a:ext cx="8861447" cy="11581608"/>
          </a:xfrm>
          <a:prstGeom prst="rect">
            <a:avLst/>
          </a:prstGeom>
        </p:spPr>
        <p:txBody>
          <a:bodyPr/>
          <a:lstStyle/>
          <a:p>
            <a:pPr marL="384047" indent="-384047" defTabSz="544068">
              <a:spcBef>
                <a:spcPts val="4200"/>
              </a:spcBef>
              <a:buBlip>
                <a:blip r:embed="rId3"/>
              </a:buBlip>
              <a:defRPr sz="2520"/>
            </a:pPr>
            <a:r>
              <a:t>Our pets are great at forgiving, sometimes even better than we are!</a:t>
            </a:r>
          </a:p>
          <a:p>
            <a:pPr marL="384047" indent="-384047" defTabSz="544068">
              <a:spcBef>
                <a:spcPts val="4200"/>
              </a:spcBef>
              <a:buBlip>
                <a:blip r:embed="rId3"/>
              </a:buBlip>
              <a:defRPr sz="2520"/>
            </a:pPr>
            <a:r>
              <a:t>Why do you think our pets forgive us easily?</a:t>
            </a:r>
          </a:p>
          <a:p>
            <a:pPr marL="384047" indent="-384047" defTabSz="544068">
              <a:spcBef>
                <a:spcPts val="4200"/>
              </a:spcBef>
              <a:buBlip>
                <a:blip r:embed="rId3"/>
              </a:buBlip>
              <a:defRPr sz="2520"/>
            </a:pPr>
            <a:r>
              <a:t>Do you remember times when you have been forgiven? </a:t>
            </a:r>
          </a:p>
          <a:p>
            <a:pPr marL="384047" indent="-384047" defTabSz="544068">
              <a:spcBef>
                <a:spcPts val="4200"/>
              </a:spcBef>
              <a:buBlip>
                <a:blip r:embed="rId3"/>
              </a:buBlip>
              <a:defRPr sz="2520"/>
            </a:pPr>
            <a:r>
              <a:t>How do you feel when you have been forgiven?</a:t>
            </a:r>
          </a:p>
          <a:p>
            <a:pPr marL="384047" indent="-384047" defTabSz="544068">
              <a:spcBef>
                <a:spcPts val="4200"/>
              </a:spcBef>
              <a:buBlip>
                <a:blip r:embed="rId3"/>
              </a:buBlip>
              <a:defRPr sz="2520"/>
            </a:pPr>
            <a:r>
              <a:t>How can we show appreciation for forgiveness?</a:t>
            </a:r>
          </a:p>
          <a:p>
            <a:pPr marL="384047" indent="-384047" defTabSz="544068">
              <a:spcBef>
                <a:spcPts val="4200"/>
              </a:spcBef>
              <a:buBlip>
                <a:blip r:embed="rId3"/>
              </a:buBlip>
              <a:defRPr sz="2520"/>
            </a:pPr>
            <a:r>
              <a:t>Is there a way you can show someone your thanks for their forgiveness?</a:t>
            </a:r>
          </a:p>
          <a:p>
            <a:pPr marL="384047" indent="-384047" defTabSz="544068">
              <a:spcBef>
                <a:spcPts val="4200"/>
              </a:spcBef>
              <a:buBlip>
                <a:blip r:embed="rId3"/>
              </a:buBlip>
              <a:defRPr sz="2520"/>
            </a:pPr>
            <a:r>
              <a:t>Respond to how you feel about being forgiven in your reflective diary</a:t>
            </a:r>
          </a:p>
          <a:p>
            <a:pPr marL="384047" indent="-384047" defTabSz="544068">
              <a:spcBef>
                <a:spcPts val="4200"/>
              </a:spcBef>
              <a:buBlip>
                <a:blip r:embed="rId3"/>
              </a:buBlip>
              <a:defRPr sz="2520"/>
            </a:pPr>
            <a:r>
              <a:t>Create a thank you card for someone who has forgiven you.</a:t>
            </a:r>
          </a:p>
        </p:txBody>
      </p:sp>
      <p:sp>
        <p:nvSpPr>
          <p:cNvPr id="252" name="Slide Number"/>
          <p:cNvSpPr txBox="1">
            <a:spLocks noGrp="1"/>
          </p:cNvSpPr>
          <p:nvPr>
            <p:ph type="sldNum" sz="quarter" idx="4294967295"/>
          </p:nvPr>
        </p:nvSpPr>
        <p:spPr>
          <a:xfrm>
            <a:off x="11957825" y="13008841"/>
            <a:ext cx="466589"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Determination"/>
          <p:cNvSpPr txBox="1">
            <a:spLocks noGrp="1"/>
          </p:cNvSpPr>
          <p:nvPr>
            <p:ph type="title"/>
          </p:nvPr>
        </p:nvSpPr>
        <p:spPr>
          <a:xfrm>
            <a:off x="2329331" y="429110"/>
            <a:ext cx="20557990" cy="1654332"/>
          </a:xfrm>
          <a:prstGeom prst="rect">
            <a:avLst/>
          </a:prstGeom>
        </p:spPr>
        <p:txBody>
          <a:bodyPr anchor="t"/>
          <a:lstStyle>
            <a:lvl1pPr>
              <a:defRPr sz="7900"/>
            </a:lvl1pPr>
          </a:lstStyle>
          <a:p>
            <a:r>
              <a:t>Determination </a:t>
            </a:r>
          </a:p>
        </p:txBody>
      </p:sp>
      <p:sp>
        <p:nvSpPr>
          <p:cNvPr id="255" name="Double-tap to edit"/>
          <p:cNvSpPr txBox="1">
            <a:spLocks noGrp="1"/>
          </p:cNvSpPr>
          <p:nvPr>
            <p:ph type="body" idx="1"/>
          </p:nvPr>
        </p:nvSpPr>
        <p:spPr>
          <a:prstGeom prst="rect">
            <a:avLst/>
          </a:prstGeom>
        </p:spPr>
        <p:txBody>
          <a:bodyPr/>
          <a:lstStyle/>
          <a:p>
            <a:pPr>
              <a:buBlip>
                <a:blip r:embed="rId2"/>
              </a:buBlip>
            </a:pPr>
            <a:endParaRPr/>
          </a:p>
        </p:txBody>
      </p:sp>
      <p:pic>
        <p:nvPicPr>
          <p:cNvPr id="256" name="532CBC2A-2506-4679-84FC-E8BD583EFDC5-L0-001.jpeg" descr="532CBC2A-2506-4679-84FC-E8BD583EFDC5-L0-001.jpeg"/>
          <p:cNvPicPr>
            <a:picLocks noChangeAspect="1"/>
          </p:cNvPicPr>
          <p:nvPr/>
        </p:nvPicPr>
        <p:blipFill>
          <a:blip r:embed="rId3"/>
          <a:stretch>
            <a:fillRect/>
          </a:stretch>
        </p:blipFill>
        <p:spPr>
          <a:xfrm>
            <a:off x="4503756" y="2117641"/>
            <a:ext cx="15376488" cy="10240982"/>
          </a:xfrm>
          <a:prstGeom prst="rect">
            <a:avLst/>
          </a:prstGeom>
          <a:ln w="88900">
            <a:miter lim="400000"/>
          </a:ln>
        </p:spPr>
      </p:pic>
      <p:sp>
        <p:nvSpPr>
          <p:cNvPr id="257" name="Slide Number"/>
          <p:cNvSpPr txBox="1">
            <a:spLocks noGrp="1"/>
          </p:cNvSpPr>
          <p:nvPr>
            <p:ph type="sldNum" sz="quarter" idx="4294967295"/>
          </p:nvPr>
        </p:nvSpPr>
        <p:spPr>
          <a:xfrm>
            <a:off x="11925998" y="13008841"/>
            <a:ext cx="53024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Determination"/>
          <p:cNvSpPr txBox="1">
            <a:spLocks noGrp="1"/>
          </p:cNvSpPr>
          <p:nvPr>
            <p:ph type="title"/>
          </p:nvPr>
        </p:nvSpPr>
        <p:spPr>
          <a:prstGeom prst="rect">
            <a:avLst/>
          </a:prstGeom>
        </p:spPr>
        <p:txBody>
          <a:bodyPr/>
          <a:lstStyle/>
          <a:p>
            <a:pPr algn="l"/>
            <a:r>
              <a:rPr sz="7500"/>
              <a:t>Determination</a:t>
            </a:r>
            <a:r>
              <a:t> </a:t>
            </a:r>
          </a:p>
        </p:txBody>
      </p:sp>
      <p:sp>
        <p:nvSpPr>
          <p:cNvPr id="260" name="Captain Tom Moore was determined to walk 100 laps of his garden before his 100th Birthday to raise £1000 for the NHS. His determination helped him to raise lots more! Read about it in this article.…"/>
          <p:cNvSpPr txBox="1">
            <a:spLocks noGrp="1"/>
          </p:cNvSpPr>
          <p:nvPr>
            <p:ph type="body" sz="half" idx="1"/>
          </p:nvPr>
        </p:nvSpPr>
        <p:spPr>
          <a:xfrm>
            <a:off x="2051154" y="3274547"/>
            <a:ext cx="8502206" cy="8502207"/>
          </a:xfrm>
          <a:prstGeom prst="rect">
            <a:avLst/>
          </a:prstGeom>
        </p:spPr>
        <p:txBody>
          <a:bodyPr anchor="t"/>
          <a:lstStyle/>
          <a:p>
            <a:pPr marL="448055" indent="-448055" defTabSz="634745">
              <a:spcBef>
                <a:spcPts val="4900"/>
              </a:spcBef>
              <a:buBlip>
                <a:blip r:embed="rId2"/>
              </a:buBlip>
              <a:defRPr sz="2940"/>
            </a:pPr>
            <a:r>
              <a:t>Captain Tom Moore was determined to walk 100 laps of his garden before his 100th Birthday to raise £1000 for the NHS. His determination helped him to raise lots more! Read about it in this article.</a:t>
            </a:r>
          </a:p>
          <a:p>
            <a:pPr marL="448055" indent="-448055" defTabSz="634745">
              <a:spcBef>
                <a:spcPts val="4900"/>
              </a:spcBef>
              <a:buBlip>
                <a:blip r:embed="rId2"/>
              </a:buBlip>
              <a:defRPr sz="2940"/>
            </a:pPr>
            <a:r>
              <a:rPr u="sng">
                <a:hlinkClick r:id="rId3"/>
              </a:rPr>
              <a:t>https://www.bbc.co.uk/newsround/52277760</a:t>
            </a:r>
          </a:p>
          <a:p>
            <a:pPr marL="448055" indent="-448055" defTabSz="634745">
              <a:spcBef>
                <a:spcPts val="4900"/>
              </a:spcBef>
              <a:buBlip>
                <a:blip r:embed="rId2"/>
              </a:buBlip>
              <a:defRPr sz="2940"/>
            </a:pPr>
            <a:r>
              <a:t>Think about something you can do to make an improvement. Jot down your ideas. Be determined! Watch what happens.</a:t>
            </a:r>
          </a:p>
        </p:txBody>
      </p:sp>
      <p:pic>
        <p:nvPicPr>
          <p:cNvPr id="261" name="E6ECD90F-3D10-4387-93E8-235292BE073F-L0-001.jpeg" descr="E6ECD90F-3D10-4387-93E8-235292BE073F-L0-001.jpeg"/>
          <p:cNvPicPr>
            <a:picLocks noChangeAspect="1"/>
          </p:cNvPicPr>
          <p:nvPr/>
        </p:nvPicPr>
        <p:blipFill>
          <a:blip r:embed="rId4"/>
          <a:stretch>
            <a:fillRect/>
          </a:stretch>
        </p:blipFill>
        <p:spPr>
          <a:xfrm>
            <a:off x="11012771" y="3429000"/>
            <a:ext cx="12192001" cy="6858000"/>
          </a:xfrm>
          <a:prstGeom prst="rect">
            <a:avLst/>
          </a:prstGeom>
          <a:ln w="88900">
            <a:miter lim="400000"/>
          </a:ln>
        </p:spPr>
      </p:pic>
      <p:sp>
        <p:nvSpPr>
          <p:cNvPr id="262" name="Slide Number"/>
          <p:cNvSpPr txBox="1">
            <a:spLocks noGrp="1"/>
          </p:cNvSpPr>
          <p:nvPr>
            <p:ph type="sldNum" sz="quarter" idx="4294967295"/>
          </p:nvPr>
        </p:nvSpPr>
        <p:spPr>
          <a:xfrm>
            <a:off x="11956309" y="13008841"/>
            <a:ext cx="46962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What should my reflective diary look like?"/>
          <p:cNvSpPr txBox="1"/>
          <p:nvPr/>
        </p:nvSpPr>
        <p:spPr>
          <a:xfrm>
            <a:off x="2134869" y="2626782"/>
            <a:ext cx="20114261" cy="2123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200">
                <a:solidFill>
                  <a:srgbClr val="F7FADB"/>
                </a:solidFill>
              </a:defRPr>
            </a:lvl1pPr>
          </a:lstStyle>
          <a:p>
            <a:r>
              <a:t>What should my reflective diary look like? </a:t>
            </a:r>
          </a:p>
        </p:txBody>
      </p:sp>
      <p:sp>
        <p:nvSpPr>
          <p:cNvPr id="129" name="Yours will be unique! We will be reflecting on some common core values. You will find something on each page which will provide stimulus for your creative thinking. It may be a photograph, quote, poem or piece of art. There will be a few questions to get"/>
          <p:cNvSpPr txBox="1">
            <a:spLocks noGrp="1"/>
          </p:cNvSpPr>
          <p:nvPr>
            <p:ph type="body" idx="4294967295"/>
          </p:nvPr>
        </p:nvSpPr>
        <p:spPr>
          <a:xfrm>
            <a:off x="1712215" y="4644453"/>
            <a:ext cx="20959570" cy="7293547"/>
          </a:xfrm>
          <a:prstGeom prst="rect">
            <a:avLst/>
          </a:prstGeom>
        </p:spPr>
        <p:txBody>
          <a:bodyPr lIns="101600" tIns="101600" rIns="101600" bIns="101600"/>
          <a:lstStyle/>
          <a:p>
            <a:pPr marL="0" indent="0" algn="ctr">
              <a:spcBef>
                <a:spcPts val="0"/>
              </a:spcBef>
              <a:buSzTx/>
              <a:buNone/>
              <a:defRPr sz="4900"/>
            </a:pPr>
            <a:endParaRPr/>
          </a:p>
          <a:p>
            <a:pPr marL="0" indent="0">
              <a:spcBef>
                <a:spcPts val="0"/>
              </a:spcBef>
              <a:buSzTx/>
              <a:buNone/>
              <a:defRPr sz="4900"/>
            </a:pPr>
            <a:r>
              <a:t>Yours will be unique! We will be reflecting on some common core values. You will find something on each page which will provide stimulus for your creative thinking. It may be a photograph, quote, poem or piece of art. There will be a few questions to get you started.</a:t>
            </a:r>
          </a:p>
        </p:txBody>
      </p:sp>
      <p:sp>
        <p:nvSpPr>
          <p:cNvPr id="130" name="Slide Number"/>
          <p:cNvSpPr txBox="1">
            <a:spLocks noGrp="1"/>
          </p:cNvSpPr>
          <p:nvPr>
            <p:ph type="sldNum" sz="quarter" idx="4294967295"/>
          </p:nvPr>
        </p:nvSpPr>
        <p:spPr>
          <a:xfrm>
            <a:off x="12029226" y="13008841"/>
            <a:ext cx="32378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Determination"/>
          <p:cNvSpPr txBox="1">
            <a:spLocks noGrp="1"/>
          </p:cNvSpPr>
          <p:nvPr>
            <p:ph type="title"/>
          </p:nvPr>
        </p:nvSpPr>
        <p:spPr>
          <a:prstGeom prst="rect">
            <a:avLst/>
          </a:prstGeom>
        </p:spPr>
        <p:txBody>
          <a:bodyPr/>
          <a:lstStyle>
            <a:lvl1pPr algn="l"/>
          </a:lstStyle>
          <a:p>
            <a:r>
              <a:t>Determination</a:t>
            </a:r>
          </a:p>
        </p:txBody>
      </p:sp>
      <p:pic>
        <p:nvPicPr>
          <p:cNvPr id="265" name="50BB246F-7731-453C-81F5-235366A18F66-L0-001.jpeg" descr="50BB246F-7731-453C-81F5-235366A18F66-L0-001.jpeg"/>
          <p:cNvPicPr>
            <a:picLocks noChangeAspect="1"/>
          </p:cNvPicPr>
          <p:nvPr/>
        </p:nvPicPr>
        <p:blipFill>
          <a:blip r:embed="rId2"/>
          <a:stretch>
            <a:fillRect/>
          </a:stretch>
        </p:blipFill>
        <p:spPr>
          <a:xfrm>
            <a:off x="9767262" y="2884107"/>
            <a:ext cx="12363598" cy="8553362"/>
          </a:xfrm>
          <a:prstGeom prst="rect">
            <a:avLst/>
          </a:prstGeom>
          <a:ln w="88900">
            <a:miter lim="400000"/>
          </a:ln>
        </p:spPr>
      </p:pic>
      <p:sp>
        <p:nvSpPr>
          <p:cNvPr id="266" name="What has this got to do with determination?…"/>
          <p:cNvSpPr txBox="1">
            <a:spLocks noGrp="1"/>
          </p:cNvSpPr>
          <p:nvPr>
            <p:ph type="body" sz="quarter" idx="1"/>
          </p:nvPr>
        </p:nvSpPr>
        <p:spPr>
          <a:xfrm>
            <a:off x="1621048" y="3141237"/>
            <a:ext cx="7905652" cy="8039101"/>
          </a:xfrm>
          <a:prstGeom prst="rect">
            <a:avLst/>
          </a:prstGeom>
        </p:spPr>
        <p:txBody>
          <a:bodyPr anchor="t"/>
          <a:lstStyle/>
          <a:p>
            <a:pPr marL="411479" indent="-411479" defTabSz="582929">
              <a:spcBef>
                <a:spcPts val="4500"/>
              </a:spcBef>
              <a:buBlip>
                <a:blip r:embed="rId3"/>
              </a:buBlip>
              <a:defRPr sz="2700"/>
            </a:pPr>
            <a:r>
              <a:t>What has this got to do with determination?</a:t>
            </a:r>
          </a:p>
          <a:p>
            <a:pPr marL="411479" indent="-411479" defTabSz="582929">
              <a:spcBef>
                <a:spcPts val="4500"/>
              </a:spcBef>
              <a:buBlip>
                <a:blip r:embed="rId3"/>
              </a:buBlip>
              <a:defRPr sz="2700"/>
            </a:pPr>
            <a:r>
              <a:t>Is determination ALWAYS a good thing? Why/not?</a:t>
            </a:r>
          </a:p>
          <a:p>
            <a:pPr marL="411479" indent="-411479" defTabSz="582929">
              <a:spcBef>
                <a:spcPts val="4500"/>
              </a:spcBef>
              <a:buBlip>
                <a:blip r:embed="rId3"/>
              </a:buBlip>
              <a:defRPr sz="2700"/>
            </a:pPr>
            <a:r>
              <a:t>Is it possible to grow determination?</a:t>
            </a:r>
          </a:p>
          <a:p>
            <a:pPr marL="411479" indent="-411479" defTabSz="582929">
              <a:spcBef>
                <a:spcPts val="4500"/>
              </a:spcBef>
              <a:buBlip>
                <a:blip r:embed="rId3"/>
              </a:buBlip>
              <a:defRPr sz="2700"/>
            </a:pPr>
            <a:r>
              <a:t>How do you react when people say you won’t be able to do something?</a:t>
            </a:r>
          </a:p>
          <a:p>
            <a:pPr marL="411479" indent="-411479" defTabSz="582929">
              <a:spcBef>
                <a:spcPts val="4500"/>
              </a:spcBef>
              <a:buBlip>
                <a:blip r:embed="rId3"/>
              </a:buBlip>
              <a:defRPr sz="2700"/>
            </a:pPr>
            <a:r>
              <a:t>What can help you to keep going when you feel like giving up on something?</a:t>
            </a:r>
          </a:p>
        </p:txBody>
      </p:sp>
      <p:sp>
        <p:nvSpPr>
          <p:cNvPr id="267" name="Slide Number"/>
          <p:cNvSpPr txBox="1">
            <a:spLocks noGrp="1"/>
          </p:cNvSpPr>
          <p:nvPr>
            <p:ph type="sldNum" sz="quarter" idx="4294967295"/>
          </p:nvPr>
        </p:nvSpPr>
        <p:spPr>
          <a:xfrm>
            <a:off x="11924314" y="13008841"/>
            <a:ext cx="53361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Determination"/>
          <p:cNvSpPr txBox="1">
            <a:spLocks noGrp="1"/>
          </p:cNvSpPr>
          <p:nvPr>
            <p:ph type="title"/>
          </p:nvPr>
        </p:nvSpPr>
        <p:spPr>
          <a:xfrm>
            <a:off x="1778000" y="355600"/>
            <a:ext cx="4596590" cy="1138227"/>
          </a:xfrm>
          <a:prstGeom prst="rect">
            <a:avLst/>
          </a:prstGeom>
        </p:spPr>
        <p:txBody>
          <a:bodyPr/>
          <a:lstStyle>
            <a:lvl1pPr defTabSz="284988">
              <a:defRPr sz="4400"/>
            </a:lvl1pPr>
          </a:lstStyle>
          <a:p>
            <a:r>
              <a:t>Determination</a:t>
            </a:r>
          </a:p>
        </p:txBody>
      </p:sp>
      <p:sp>
        <p:nvSpPr>
          <p:cNvPr id="270" name="In this clip you can watch the story of The Hare and the Tortoise:             https://youtu.be/nF1CnDFf9dA…"/>
          <p:cNvSpPr txBox="1">
            <a:spLocks noGrp="1"/>
          </p:cNvSpPr>
          <p:nvPr>
            <p:ph type="body" sz="half" idx="1"/>
          </p:nvPr>
        </p:nvSpPr>
        <p:spPr>
          <a:xfrm>
            <a:off x="1810698" y="8583007"/>
            <a:ext cx="18460648" cy="4468453"/>
          </a:xfrm>
          <a:prstGeom prst="rect">
            <a:avLst/>
          </a:prstGeom>
        </p:spPr>
        <p:txBody>
          <a:bodyPr/>
          <a:lstStyle/>
          <a:p>
            <a:pPr>
              <a:buBlip>
                <a:blip r:embed="rId2"/>
              </a:buBlip>
            </a:pPr>
            <a:r>
              <a:t>In this clip you can watch the story of The Hare and the Tortoise:             </a:t>
            </a:r>
            <a:r>
              <a:rPr u="sng">
                <a:hlinkClick r:id="rId3"/>
              </a:rPr>
              <a:t>https://youtu.be/nF1CnDFf9dA</a:t>
            </a:r>
          </a:p>
          <a:p>
            <a:pPr>
              <a:buBlip>
                <a:blip r:embed="rId2"/>
              </a:buBlip>
            </a:pPr>
            <a:r>
              <a:t>Lists the strengths and weaknesses of both the characters in the story</a:t>
            </a:r>
          </a:p>
          <a:p>
            <a:pPr>
              <a:buBlip>
                <a:blip r:embed="rId2"/>
              </a:buBlip>
            </a:pPr>
            <a:r>
              <a:t>Think about the importance of determination. What is it worth to you? How can it help you to reach your goals?</a:t>
            </a:r>
          </a:p>
        </p:txBody>
      </p:sp>
      <p:pic>
        <p:nvPicPr>
          <p:cNvPr id="271" name="173DEDCD-BAF2-408E-A13F-A84FE09E6155-L0-001.png" descr="173DEDCD-BAF2-408E-A13F-A84FE09E6155-L0-001.png"/>
          <p:cNvPicPr>
            <a:picLocks noChangeAspect="1"/>
          </p:cNvPicPr>
          <p:nvPr/>
        </p:nvPicPr>
        <p:blipFill>
          <a:blip r:embed="rId4"/>
          <a:stretch>
            <a:fillRect/>
          </a:stretch>
        </p:blipFill>
        <p:spPr>
          <a:xfrm>
            <a:off x="5872826" y="1679212"/>
            <a:ext cx="9897906" cy="6718411"/>
          </a:xfrm>
          <a:prstGeom prst="rect">
            <a:avLst/>
          </a:prstGeom>
          <a:ln w="88900">
            <a:miter lim="400000"/>
          </a:ln>
        </p:spPr>
      </p:pic>
      <p:sp>
        <p:nvSpPr>
          <p:cNvPr id="272" name="Slide Number"/>
          <p:cNvSpPr txBox="1">
            <a:spLocks noGrp="1"/>
          </p:cNvSpPr>
          <p:nvPr>
            <p:ph type="sldNum" sz="quarter" idx="4294967295"/>
          </p:nvPr>
        </p:nvSpPr>
        <p:spPr>
          <a:xfrm>
            <a:off x="11937112" y="13008841"/>
            <a:ext cx="50801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Determination"/>
          <p:cNvSpPr txBox="1">
            <a:spLocks noGrp="1"/>
          </p:cNvSpPr>
          <p:nvPr>
            <p:ph type="title"/>
          </p:nvPr>
        </p:nvSpPr>
        <p:spPr>
          <a:xfrm>
            <a:off x="1778000" y="355600"/>
            <a:ext cx="4975889" cy="1164385"/>
          </a:xfrm>
          <a:prstGeom prst="rect">
            <a:avLst/>
          </a:prstGeom>
        </p:spPr>
        <p:txBody>
          <a:bodyPr anchor="t"/>
          <a:lstStyle>
            <a:lvl1pPr algn="l" defTabSz="304418">
              <a:defRPr sz="4700"/>
            </a:lvl1pPr>
          </a:lstStyle>
          <a:p>
            <a:r>
              <a:t>Determination</a:t>
            </a:r>
          </a:p>
        </p:txBody>
      </p:sp>
      <p:sp>
        <p:nvSpPr>
          <p:cNvPr id="275" name="What do discipline and determination have to do with each other?…"/>
          <p:cNvSpPr txBox="1">
            <a:spLocks noGrp="1"/>
          </p:cNvSpPr>
          <p:nvPr>
            <p:ph type="body" sz="quarter" idx="1"/>
          </p:nvPr>
        </p:nvSpPr>
        <p:spPr>
          <a:xfrm>
            <a:off x="1778000" y="1544625"/>
            <a:ext cx="10403799" cy="3631377"/>
          </a:xfrm>
          <a:prstGeom prst="rect">
            <a:avLst/>
          </a:prstGeom>
        </p:spPr>
        <p:txBody>
          <a:bodyPr anchor="t"/>
          <a:lstStyle/>
          <a:p>
            <a:pPr>
              <a:buBlip>
                <a:blip r:embed="rId2"/>
              </a:buBlip>
            </a:pPr>
            <a:r>
              <a:t>What do discipline and determination have to do with each other? </a:t>
            </a:r>
          </a:p>
          <a:p>
            <a:pPr>
              <a:buBlip>
                <a:blip r:embed="rId2"/>
              </a:buBlip>
            </a:pPr>
            <a:r>
              <a:t>Athletes have to be disciplined to practise. How can that help them reach their goals?</a:t>
            </a:r>
          </a:p>
        </p:txBody>
      </p:sp>
      <p:pic>
        <p:nvPicPr>
          <p:cNvPr id="276" name="2D75165A-0CB1-4D49-AFE4-D25AE1CE8175-L0-001.jpeg" descr="2D75165A-0CB1-4D49-AFE4-D25AE1CE8175-L0-001.jpeg"/>
          <p:cNvPicPr>
            <a:picLocks noChangeAspect="1"/>
          </p:cNvPicPr>
          <p:nvPr/>
        </p:nvPicPr>
        <p:blipFill>
          <a:blip r:embed="rId3"/>
          <a:srcRect b="6277"/>
          <a:stretch>
            <a:fillRect/>
          </a:stretch>
        </p:blipFill>
        <p:spPr>
          <a:xfrm>
            <a:off x="12481706" y="1588513"/>
            <a:ext cx="8890001" cy="6248963"/>
          </a:xfrm>
          <a:prstGeom prst="rect">
            <a:avLst/>
          </a:prstGeom>
          <a:ln w="88900">
            <a:miter lim="400000"/>
          </a:ln>
        </p:spPr>
      </p:pic>
      <p:pic>
        <p:nvPicPr>
          <p:cNvPr id="277" name="EA91F159-C9FB-4367-BF4B-0A6536144494-L0-001.jpeg" descr="EA91F159-C9FB-4367-BF4B-0A6536144494-L0-001.jpeg"/>
          <p:cNvPicPr>
            <a:picLocks noChangeAspect="1"/>
          </p:cNvPicPr>
          <p:nvPr/>
        </p:nvPicPr>
        <p:blipFill>
          <a:blip r:embed="rId4"/>
          <a:stretch>
            <a:fillRect/>
          </a:stretch>
        </p:blipFill>
        <p:spPr>
          <a:xfrm>
            <a:off x="2470156" y="5465381"/>
            <a:ext cx="7620001" cy="5715001"/>
          </a:xfrm>
          <a:prstGeom prst="rect">
            <a:avLst/>
          </a:prstGeom>
          <a:ln w="88900">
            <a:miter lim="400000"/>
          </a:ln>
        </p:spPr>
      </p:pic>
      <p:sp>
        <p:nvSpPr>
          <p:cNvPr id="278" name="What are you determined to achieve? What will you have to do to reach your goals?"/>
          <p:cNvSpPr txBox="1"/>
          <p:nvPr/>
        </p:nvSpPr>
        <p:spPr>
          <a:xfrm>
            <a:off x="10680211" y="8228466"/>
            <a:ext cx="11590520" cy="3851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t>What are you determined to achieve? What will you have to do to reach your goals? </a:t>
            </a:r>
          </a:p>
        </p:txBody>
      </p:sp>
      <p:sp>
        <p:nvSpPr>
          <p:cNvPr id="279" name="Slide Number"/>
          <p:cNvSpPr txBox="1">
            <a:spLocks noGrp="1"/>
          </p:cNvSpPr>
          <p:nvPr>
            <p:ph type="sldNum" sz="quarter" idx="4294967295"/>
          </p:nvPr>
        </p:nvSpPr>
        <p:spPr>
          <a:xfrm>
            <a:off x="11952436" y="13008841"/>
            <a:ext cx="47736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spect"/>
          <p:cNvSpPr txBox="1">
            <a:spLocks noGrp="1"/>
          </p:cNvSpPr>
          <p:nvPr>
            <p:ph type="title"/>
          </p:nvPr>
        </p:nvSpPr>
        <p:spPr>
          <a:prstGeom prst="rect">
            <a:avLst/>
          </a:prstGeom>
        </p:spPr>
        <p:txBody>
          <a:bodyPr/>
          <a:lstStyle>
            <a:lvl1pPr>
              <a:defRPr>
                <a:solidFill>
                  <a:srgbClr val="F9D3E0"/>
                </a:solidFill>
              </a:defRPr>
            </a:lvl1pPr>
          </a:lstStyle>
          <a:p>
            <a:r>
              <a:t>Respect</a:t>
            </a:r>
          </a:p>
        </p:txBody>
      </p:sp>
      <p:sp>
        <p:nvSpPr>
          <p:cNvPr id="282" name="Double-tap to edit"/>
          <p:cNvSpPr txBox="1">
            <a:spLocks noGrp="1"/>
          </p:cNvSpPr>
          <p:nvPr>
            <p:ph type="body" idx="1"/>
          </p:nvPr>
        </p:nvSpPr>
        <p:spPr>
          <a:prstGeom prst="rect">
            <a:avLst/>
          </a:prstGeom>
        </p:spPr>
        <p:txBody>
          <a:bodyPr/>
          <a:lstStyle/>
          <a:p>
            <a:pPr>
              <a:buBlip>
                <a:blip r:embed="rId2"/>
              </a:buBlip>
            </a:pPr>
            <a:endParaRPr/>
          </a:p>
        </p:txBody>
      </p:sp>
      <p:pic>
        <p:nvPicPr>
          <p:cNvPr id="283" name="59C8584B-7E17-4953-A4EF-9E5574D51F19-L0-001.jpeg" descr="59C8584B-7E17-4953-A4EF-9E5574D51F19-L0-001.jpeg"/>
          <p:cNvPicPr>
            <a:picLocks noChangeAspect="1"/>
          </p:cNvPicPr>
          <p:nvPr/>
        </p:nvPicPr>
        <p:blipFill>
          <a:blip r:embed="rId3"/>
          <a:stretch>
            <a:fillRect/>
          </a:stretch>
        </p:blipFill>
        <p:spPr>
          <a:xfrm>
            <a:off x="4154196" y="3681857"/>
            <a:ext cx="16075608" cy="8473186"/>
          </a:xfrm>
          <a:prstGeom prst="rect">
            <a:avLst/>
          </a:prstGeom>
          <a:ln w="88900">
            <a:miter lim="400000"/>
          </a:ln>
        </p:spPr>
      </p:pic>
      <p:sp>
        <p:nvSpPr>
          <p:cNvPr id="284" name="Slide Number"/>
          <p:cNvSpPr txBox="1">
            <a:spLocks noGrp="1"/>
          </p:cNvSpPr>
          <p:nvPr>
            <p:ph type="sldNum" sz="quarter" idx="4294967295"/>
          </p:nvPr>
        </p:nvSpPr>
        <p:spPr>
          <a:xfrm>
            <a:off x="11924482" y="13008841"/>
            <a:ext cx="53327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spect"/>
          <p:cNvSpPr txBox="1">
            <a:spLocks noGrp="1"/>
          </p:cNvSpPr>
          <p:nvPr>
            <p:ph type="title"/>
          </p:nvPr>
        </p:nvSpPr>
        <p:spPr>
          <a:xfrm>
            <a:off x="1778000" y="355600"/>
            <a:ext cx="4073417" cy="1700636"/>
          </a:xfrm>
          <a:prstGeom prst="rect">
            <a:avLst/>
          </a:prstGeom>
        </p:spPr>
        <p:txBody>
          <a:bodyPr/>
          <a:lstStyle>
            <a:lvl1pPr defTabSz="472820">
              <a:defRPr sz="7300" u="sng">
                <a:hlinkClick r:id="" action="ppaction://hlinkshowjump?jump=nextslide"/>
              </a:defRPr>
            </a:lvl1pPr>
          </a:lstStyle>
          <a:p>
            <a:pPr>
              <a:defRPr u="none"/>
            </a:pPr>
            <a:r>
              <a:rPr u="sng">
                <a:hlinkClick r:id="" action="ppaction://hlinkshowjump?jump=nextslide"/>
              </a:rPr>
              <a:t>Respect</a:t>
            </a:r>
          </a:p>
        </p:txBody>
      </p:sp>
      <p:sp>
        <p:nvSpPr>
          <p:cNvPr id="287" name="Here’s an acrostic poem about respect…"/>
          <p:cNvSpPr txBox="1">
            <a:spLocks noGrp="1"/>
          </p:cNvSpPr>
          <p:nvPr>
            <p:ph type="body" sz="half" idx="1"/>
          </p:nvPr>
        </p:nvSpPr>
        <p:spPr>
          <a:xfrm>
            <a:off x="1778000" y="2159353"/>
            <a:ext cx="10828600" cy="10828600"/>
          </a:xfrm>
          <a:prstGeom prst="rect">
            <a:avLst/>
          </a:prstGeom>
        </p:spPr>
        <p:txBody>
          <a:bodyPr anchor="t"/>
          <a:lstStyle/>
          <a:p>
            <a:pPr>
              <a:buBlip>
                <a:blip r:embed="rId2"/>
              </a:buBlip>
            </a:pPr>
            <a:r>
              <a:t>Here’s an acrostic poem about respect</a:t>
            </a:r>
          </a:p>
          <a:p>
            <a:pPr>
              <a:buBlip>
                <a:blip r:embed="rId2"/>
              </a:buBlip>
            </a:pPr>
            <a:r>
              <a:t>Read the poem. Which line means the most to you about respect? Why?</a:t>
            </a:r>
          </a:p>
          <a:p>
            <a:pPr>
              <a:buBlip>
                <a:blip r:embed="rId2"/>
              </a:buBlip>
            </a:pPr>
            <a:r>
              <a:t>Do you think that treasuring plants is part of being respectful?</a:t>
            </a:r>
          </a:p>
          <a:p>
            <a:pPr>
              <a:buBlip>
                <a:blip r:embed="rId2"/>
              </a:buBlip>
            </a:pPr>
            <a:r>
              <a:t>What else do you think is important?</a:t>
            </a:r>
          </a:p>
          <a:p>
            <a:pPr>
              <a:buBlip>
                <a:blip r:embed="rId2"/>
              </a:buBlip>
            </a:pPr>
            <a:r>
              <a:t>Write your own acrostic poem based on respect </a:t>
            </a:r>
          </a:p>
        </p:txBody>
      </p:sp>
      <p:pic>
        <p:nvPicPr>
          <p:cNvPr id="288" name="9E7BE097-ED01-4A8D-A6A1-2826504F7824-L0-001.jpeg" descr="9E7BE097-ED01-4A8D-A6A1-2826504F7824-L0-001.jpeg"/>
          <p:cNvPicPr>
            <a:picLocks noChangeAspect="1"/>
          </p:cNvPicPr>
          <p:nvPr/>
        </p:nvPicPr>
        <p:blipFill>
          <a:blip r:embed="rId3"/>
          <a:stretch>
            <a:fillRect/>
          </a:stretch>
        </p:blipFill>
        <p:spPr>
          <a:xfrm>
            <a:off x="12819327" y="2211264"/>
            <a:ext cx="9707312" cy="6860807"/>
          </a:xfrm>
          <a:prstGeom prst="rect">
            <a:avLst/>
          </a:prstGeom>
          <a:ln w="88900">
            <a:miter lim="400000"/>
          </a:ln>
        </p:spPr>
      </p:pic>
      <p:sp>
        <p:nvSpPr>
          <p:cNvPr id="289" name="Slide Number"/>
          <p:cNvSpPr txBox="1">
            <a:spLocks noGrp="1"/>
          </p:cNvSpPr>
          <p:nvPr>
            <p:ph type="sldNum" sz="quarter" idx="4294967295"/>
          </p:nvPr>
        </p:nvSpPr>
        <p:spPr>
          <a:xfrm>
            <a:off x="11889624" y="13008841"/>
            <a:ext cx="60299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Respect"/>
          <p:cNvSpPr txBox="1">
            <a:spLocks noGrp="1"/>
          </p:cNvSpPr>
          <p:nvPr>
            <p:ph type="title"/>
          </p:nvPr>
        </p:nvSpPr>
        <p:spPr>
          <a:xfrm>
            <a:off x="1778000" y="355600"/>
            <a:ext cx="6060487" cy="2399297"/>
          </a:xfrm>
          <a:prstGeom prst="rect">
            <a:avLst/>
          </a:prstGeom>
        </p:spPr>
        <p:txBody>
          <a:bodyPr anchor="t"/>
          <a:lstStyle>
            <a:lvl1pPr algn="l"/>
          </a:lstStyle>
          <a:p>
            <a:r>
              <a:t>Respect</a:t>
            </a:r>
          </a:p>
        </p:txBody>
      </p:sp>
      <p:sp>
        <p:nvSpPr>
          <p:cNvPr id="292" name="Each of the symbols, above, are symbols for respect. Which is the clearest? Why?…"/>
          <p:cNvSpPr txBox="1">
            <a:spLocks noGrp="1"/>
          </p:cNvSpPr>
          <p:nvPr>
            <p:ph type="body" sz="half" idx="1"/>
          </p:nvPr>
        </p:nvSpPr>
        <p:spPr>
          <a:xfrm>
            <a:off x="1691722" y="6529999"/>
            <a:ext cx="20828001" cy="5426530"/>
          </a:xfrm>
          <a:prstGeom prst="rect">
            <a:avLst/>
          </a:prstGeom>
        </p:spPr>
        <p:txBody>
          <a:bodyPr anchor="t"/>
          <a:lstStyle/>
          <a:p>
            <a:pPr marL="443484" indent="-443484" defTabSz="628269">
              <a:spcBef>
                <a:spcPts val="4900"/>
              </a:spcBef>
              <a:buBlip>
                <a:blip r:embed="rId2"/>
              </a:buBlip>
              <a:defRPr sz="2910"/>
            </a:pPr>
            <a:r>
              <a:t>Each of the symbols, above, are symbols for respect. Which is the clearest? Why?</a:t>
            </a:r>
          </a:p>
          <a:p>
            <a:pPr marL="443484" indent="-443484" defTabSz="628269">
              <a:spcBef>
                <a:spcPts val="4900"/>
              </a:spcBef>
              <a:buBlip>
                <a:blip r:embed="rId2"/>
              </a:buBlip>
              <a:defRPr sz="2910"/>
            </a:pPr>
            <a:r>
              <a:t>Look up a dictionary definition for respect</a:t>
            </a:r>
          </a:p>
          <a:p>
            <a:pPr marL="443484" indent="-443484" defTabSz="628269">
              <a:spcBef>
                <a:spcPts val="4900"/>
              </a:spcBef>
              <a:buBlip>
                <a:blip r:embed="rId2"/>
              </a:buBlip>
              <a:defRPr sz="2910"/>
            </a:pPr>
            <a:r>
              <a:t>Create your own respect symbol</a:t>
            </a:r>
          </a:p>
          <a:p>
            <a:pPr marL="443484" indent="-443484" defTabSz="628269">
              <a:spcBef>
                <a:spcPts val="4900"/>
              </a:spcBef>
              <a:buBlip>
                <a:blip r:embed="rId2"/>
              </a:buBlip>
              <a:defRPr sz="2910"/>
            </a:pPr>
            <a:r>
              <a:t>Think about different things that should be respected</a:t>
            </a:r>
          </a:p>
          <a:p>
            <a:pPr marL="443484" indent="-443484" defTabSz="628269">
              <a:spcBef>
                <a:spcPts val="4900"/>
              </a:spcBef>
              <a:buBlip>
                <a:blip r:embed="rId2"/>
              </a:buBlip>
              <a:defRPr sz="2910"/>
            </a:pPr>
            <a:r>
              <a:t>Think about ways in which you can show your respect </a:t>
            </a:r>
          </a:p>
        </p:txBody>
      </p:sp>
      <p:pic>
        <p:nvPicPr>
          <p:cNvPr id="293" name="81394CFC-AF8C-45DD-9ADD-DD28C7057F0A-L0-001.jpeg" descr="81394CFC-AF8C-45DD-9ADD-DD28C7057F0A-L0-001.jpeg"/>
          <p:cNvPicPr>
            <a:picLocks noChangeAspect="1"/>
          </p:cNvPicPr>
          <p:nvPr/>
        </p:nvPicPr>
        <p:blipFill>
          <a:blip r:embed="rId3"/>
          <a:stretch>
            <a:fillRect/>
          </a:stretch>
        </p:blipFill>
        <p:spPr>
          <a:xfrm>
            <a:off x="1795370" y="2745361"/>
            <a:ext cx="3302001" cy="3556001"/>
          </a:xfrm>
          <a:prstGeom prst="rect">
            <a:avLst/>
          </a:prstGeom>
          <a:ln w="88900">
            <a:miter lim="400000"/>
          </a:ln>
        </p:spPr>
      </p:pic>
      <p:pic>
        <p:nvPicPr>
          <p:cNvPr id="294" name="04EA6012-4C25-4F57-B822-0905860633BB-L0-001.gif" descr="04EA6012-4C25-4F57-B822-0905860633BB-L0-001.gif"/>
          <p:cNvPicPr>
            <a:picLocks/>
          </p:cNvPicPr>
          <p:nvPr/>
        </p:nvPicPr>
        <p:blipFill>
          <a:blip r:embed="rId4"/>
          <a:stretch>
            <a:fillRect/>
          </a:stretch>
        </p:blipFill>
        <p:spPr>
          <a:xfrm>
            <a:off x="6014217" y="2687459"/>
            <a:ext cx="3523659" cy="3523659"/>
          </a:xfrm>
          <a:prstGeom prst="rect">
            <a:avLst/>
          </a:prstGeom>
          <a:ln w="12700">
            <a:miter lim="400000"/>
          </a:ln>
        </p:spPr>
      </p:pic>
      <p:pic>
        <p:nvPicPr>
          <p:cNvPr id="295" name="4C7A4C05-F0B3-405E-855A-BA984ABE77F5-L0-001.jpeg" descr="4C7A4C05-F0B3-405E-855A-BA984ABE77F5-L0-001.jpeg"/>
          <p:cNvPicPr>
            <a:picLocks noChangeAspect="1"/>
          </p:cNvPicPr>
          <p:nvPr/>
        </p:nvPicPr>
        <p:blipFill>
          <a:blip r:embed="rId5"/>
          <a:stretch>
            <a:fillRect/>
          </a:stretch>
        </p:blipFill>
        <p:spPr>
          <a:xfrm>
            <a:off x="10454722" y="2671288"/>
            <a:ext cx="3302001" cy="3556001"/>
          </a:xfrm>
          <a:prstGeom prst="rect">
            <a:avLst/>
          </a:prstGeom>
          <a:ln w="88900">
            <a:miter lim="400000"/>
          </a:ln>
        </p:spPr>
      </p:pic>
      <p:pic>
        <p:nvPicPr>
          <p:cNvPr id="296" name="7BD99890-4D3F-4D43-922F-9916395798EA-L0-001.jpeg" descr="7BD99890-4D3F-4D43-922F-9916395798EA-L0-001.jpeg"/>
          <p:cNvPicPr>
            <a:picLocks noChangeAspect="1"/>
          </p:cNvPicPr>
          <p:nvPr/>
        </p:nvPicPr>
        <p:blipFill>
          <a:blip r:embed="rId6"/>
          <a:stretch>
            <a:fillRect/>
          </a:stretch>
        </p:blipFill>
        <p:spPr>
          <a:xfrm>
            <a:off x="14675853" y="2675114"/>
            <a:ext cx="3519191" cy="3696630"/>
          </a:xfrm>
          <a:prstGeom prst="rect">
            <a:avLst/>
          </a:prstGeom>
          <a:ln w="88900">
            <a:miter lim="400000"/>
          </a:ln>
        </p:spPr>
      </p:pic>
      <p:pic>
        <p:nvPicPr>
          <p:cNvPr id="297" name="3274BBB3-8001-4F8A-B83D-F0D8C4CC0E9A-L0-001.jpeg" descr="3274BBB3-8001-4F8A-B83D-F0D8C4CC0E9A-L0-001.jpeg"/>
          <p:cNvPicPr>
            <a:picLocks noChangeAspect="1"/>
          </p:cNvPicPr>
          <p:nvPr/>
        </p:nvPicPr>
        <p:blipFill>
          <a:blip r:embed="rId7"/>
          <a:stretch>
            <a:fillRect/>
          </a:stretch>
        </p:blipFill>
        <p:spPr>
          <a:xfrm>
            <a:off x="19114073" y="2639399"/>
            <a:ext cx="3446030" cy="3619779"/>
          </a:xfrm>
          <a:prstGeom prst="rect">
            <a:avLst/>
          </a:prstGeom>
          <a:ln w="88900">
            <a:miter lim="400000"/>
          </a:ln>
        </p:spPr>
      </p:pic>
      <p:sp>
        <p:nvSpPr>
          <p:cNvPr id="298" name="Slide Number"/>
          <p:cNvSpPr txBox="1">
            <a:spLocks noGrp="1"/>
          </p:cNvSpPr>
          <p:nvPr>
            <p:ph type="sldNum" sz="quarter" idx="4294967295"/>
          </p:nvPr>
        </p:nvSpPr>
        <p:spPr>
          <a:xfrm>
            <a:off x="11931723" y="13008841"/>
            <a:ext cx="518793"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spect"/>
          <p:cNvSpPr txBox="1">
            <a:spLocks noGrp="1"/>
          </p:cNvSpPr>
          <p:nvPr>
            <p:ph type="title"/>
          </p:nvPr>
        </p:nvSpPr>
        <p:spPr>
          <a:xfrm>
            <a:off x="1778000" y="355600"/>
            <a:ext cx="6301362" cy="2288124"/>
          </a:xfrm>
          <a:prstGeom prst="rect">
            <a:avLst/>
          </a:prstGeom>
        </p:spPr>
        <p:txBody>
          <a:bodyPr/>
          <a:lstStyle/>
          <a:p>
            <a:r>
              <a:t>Respect</a:t>
            </a:r>
          </a:p>
        </p:txBody>
      </p:sp>
      <p:sp>
        <p:nvSpPr>
          <p:cNvPr id="301" name="This artwork shows some modern day soldiers showing respect to the World War soldiers who fought in wars in the past. How can we tell?…"/>
          <p:cNvSpPr txBox="1">
            <a:spLocks noGrp="1"/>
          </p:cNvSpPr>
          <p:nvPr>
            <p:ph type="body" sz="quarter" idx="1"/>
          </p:nvPr>
        </p:nvSpPr>
        <p:spPr>
          <a:xfrm>
            <a:off x="1925175" y="3052587"/>
            <a:ext cx="6154187" cy="8774240"/>
          </a:xfrm>
          <a:prstGeom prst="rect">
            <a:avLst/>
          </a:prstGeom>
        </p:spPr>
        <p:txBody>
          <a:bodyPr anchor="t"/>
          <a:lstStyle/>
          <a:p>
            <a:pPr>
              <a:buBlip>
                <a:blip r:embed="rId2"/>
              </a:buBlip>
            </a:pPr>
            <a:r>
              <a:t>This artwork shows some modern day soldiers showing respect to the World War soldiers who fought in wars in the past. How can we tell?</a:t>
            </a:r>
          </a:p>
          <a:p>
            <a:pPr>
              <a:buBlip>
                <a:blip r:embed="rId2"/>
              </a:buBlip>
            </a:pPr>
            <a:r>
              <a:t>Why do people still show respect by wearing poppies?</a:t>
            </a:r>
          </a:p>
          <a:p>
            <a:pPr>
              <a:buBlip>
                <a:blip r:embed="rId2"/>
              </a:buBlip>
            </a:pPr>
            <a:r>
              <a:t>Create a respect drawing. You choose what the drawing will show respect to.</a:t>
            </a:r>
          </a:p>
        </p:txBody>
      </p:sp>
      <p:pic>
        <p:nvPicPr>
          <p:cNvPr id="302" name="FE1949CD-83A8-43CC-8A15-2B22BF4BCE80-L0-001.jpeg" descr="FE1949CD-83A8-43CC-8A15-2B22BF4BCE80-L0-001.jpeg"/>
          <p:cNvPicPr>
            <a:picLocks noChangeAspect="1"/>
          </p:cNvPicPr>
          <p:nvPr/>
        </p:nvPicPr>
        <p:blipFill>
          <a:blip r:embed="rId3"/>
          <a:stretch>
            <a:fillRect/>
          </a:stretch>
        </p:blipFill>
        <p:spPr>
          <a:xfrm>
            <a:off x="8306511" y="2043482"/>
            <a:ext cx="14436335" cy="9629036"/>
          </a:xfrm>
          <a:prstGeom prst="rect">
            <a:avLst/>
          </a:prstGeom>
          <a:ln w="88900">
            <a:miter lim="400000"/>
          </a:ln>
        </p:spPr>
      </p:pic>
      <p:sp>
        <p:nvSpPr>
          <p:cNvPr id="303" name="Slide Number"/>
          <p:cNvSpPr txBox="1">
            <a:spLocks noGrp="1"/>
          </p:cNvSpPr>
          <p:nvPr>
            <p:ph type="sldNum" sz="quarter" idx="4294967295"/>
          </p:nvPr>
        </p:nvSpPr>
        <p:spPr>
          <a:xfrm>
            <a:off x="11927682" y="13008841"/>
            <a:ext cx="52687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spect"/>
          <p:cNvSpPr txBox="1">
            <a:spLocks noGrp="1"/>
          </p:cNvSpPr>
          <p:nvPr>
            <p:ph type="title"/>
          </p:nvPr>
        </p:nvSpPr>
        <p:spPr>
          <a:xfrm>
            <a:off x="1481537" y="689119"/>
            <a:ext cx="5634323" cy="1658143"/>
          </a:xfrm>
          <a:prstGeom prst="rect">
            <a:avLst/>
          </a:prstGeom>
        </p:spPr>
        <p:txBody>
          <a:bodyPr/>
          <a:lstStyle>
            <a:lvl1pPr defTabSz="628269">
              <a:defRPr sz="9700"/>
            </a:lvl1pPr>
          </a:lstStyle>
          <a:p>
            <a:r>
              <a:t>Respect</a:t>
            </a:r>
          </a:p>
        </p:txBody>
      </p:sp>
      <p:sp>
        <p:nvSpPr>
          <p:cNvPr id="306" name="Being kind is one way of showing respect to others…"/>
          <p:cNvSpPr txBox="1">
            <a:spLocks noGrp="1"/>
          </p:cNvSpPr>
          <p:nvPr>
            <p:ph type="body" sz="half" idx="1"/>
          </p:nvPr>
        </p:nvSpPr>
        <p:spPr>
          <a:xfrm>
            <a:off x="8976532" y="2983981"/>
            <a:ext cx="12962429" cy="9082117"/>
          </a:xfrm>
          <a:prstGeom prst="rect">
            <a:avLst/>
          </a:prstGeom>
        </p:spPr>
        <p:txBody>
          <a:bodyPr anchor="t"/>
          <a:lstStyle/>
          <a:p>
            <a:pPr marL="548640" indent="-548640">
              <a:buBlip>
                <a:blip r:embed="rId2"/>
              </a:buBlip>
              <a:defRPr sz="3600"/>
            </a:pPr>
            <a:r>
              <a:t>Being kind is one way of showing respect to others</a:t>
            </a:r>
          </a:p>
          <a:p>
            <a:pPr marL="548640" indent="-548640">
              <a:buBlip>
                <a:blip r:embed="rId2"/>
              </a:buBlip>
              <a:defRPr sz="3600"/>
            </a:pPr>
            <a:r>
              <a:t>How does it make you feel when others speak kindly to you?</a:t>
            </a:r>
          </a:p>
          <a:p>
            <a:pPr marL="548640" indent="-548640">
              <a:buBlip>
                <a:blip r:embed="rId2"/>
              </a:buBlip>
              <a:defRPr sz="3600"/>
            </a:pPr>
            <a:r>
              <a:t>How does it make you feel when unkind words are spoken about you? </a:t>
            </a:r>
          </a:p>
          <a:p>
            <a:pPr marL="548640" indent="-548640">
              <a:buBlip>
                <a:blip r:embed="rId2"/>
              </a:buBlip>
              <a:defRPr sz="3600"/>
            </a:pPr>
            <a:r>
              <a:t>Think about the members of your family. Write down kind words that you can say to them which will make them feel great. Take time to share those words with them today.</a:t>
            </a:r>
          </a:p>
        </p:txBody>
      </p:sp>
      <p:pic>
        <p:nvPicPr>
          <p:cNvPr id="307" name="8F9D8E4B-3BBA-46D3-94CC-485862B46B73-L0-001.jpeg" descr="8F9D8E4B-3BBA-46D3-94CC-485862B46B73-L0-001.jpeg"/>
          <p:cNvPicPr>
            <a:picLocks noChangeAspect="1"/>
          </p:cNvPicPr>
          <p:nvPr/>
        </p:nvPicPr>
        <p:blipFill>
          <a:blip r:embed="rId3"/>
          <a:stretch>
            <a:fillRect/>
          </a:stretch>
        </p:blipFill>
        <p:spPr>
          <a:xfrm>
            <a:off x="1494469" y="2984789"/>
            <a:ext cx="7239001" cy="9080501"/>
          </a:xfrm>
          <a:prstGeom prst="rect">
            <a:avLst/>
          </a:prstGeom>
          <a:ln w="88900">
            <a:miter lim="400000"/>
          </a:ln>
        </p:spPr>
      </p:pic>
      <p:sp>
        <p:nvSpPr>
          <p:cNvPr id="308" name="Slide Number"/>
          <p:cNvSpPr txBox="1">
            <a:spLocks noGrp="1"/>
          </p:cNvSpPr>
          <p:nvPr>
            <p:ph type="sldNum" sz="quarter" idx="4294967295"/>
          </p:nvPr>
        </p:nvSpPr>
        <p:spPr>
          <a:xfrm>
            <a:off x="11938796" y="13008841"/>
            <a:ext cx="504647"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spect"/>
          <p:cNvSpPr txBox="1">
            <a:spLocks noGrp="1"/>
          </p:cNvSpPr>
          <p:nvPr>
            <p:ph type="title"/>
          </p:nvPr>
        </p:nvSpPr>
        <p:spPr>
          <a:xfrm>
            <a:off x="1778000" y="355600"/>
            <a:ext cx="5578736" cy="1769315"/>
          </a:xfrm>
          <a:prstGeom prst="rect">
            <a:avLst/>
          </a:prstGeom>
        </p:spPr>
        <p:txBody>
          <a:bodyPr/>
          <a:lstStyle/>
          <a:p>
            <a:r>
              <a:t>Respect</a:t>
            </a:r>
          </a:p>
        </p:txBody>
      </p:sp>
      <p:sp>
        <p:nvSpPr>
          <p:cNvPr id="311" name="This golden rule comes from the Bible. Most religions have a very similar rule.…"/>
          <p:cNvSpPr txBox="1">
            <a:spLocks noGrp="1"/>
          </p:cNvSpPr>
          <p:nvPr>
            <p:ph type="body" sz="half" idx="1"/>
          </p:nvPr>
        </p:nvSpPr>
        <p:spPr>
          <a:xfrm>
            <a:off x="1778000" y="2662425"/>
            <a:ext cx="12804997" cy="8391150"/>
          </a:xfrm>
          <a:prstGeom prst="rect">
            <a:avLst/>
          </a:prstGeom>
        </p:spPr>
        <p:txBody>
          <a:bodyPr anchor="t"/>
          <a:lstStyle/>
          <a:p>
            <a:pPr marL="512978" indent="-512978" defTabSz="641223">
              <a:spcBef>
                <a:spcPts val="5000"/>
              </a:spcBef>
              <a:buBlip>
                <a:blip r:embed="rId2"/>
              </a:buBlip>
              <a:defRPr sz="3366"/>
            </a:pPr>
            <a:r>
              <a:t>This golden rule comes from the Bible. Most religions have a very similar rule. </a:t>
            </a:r>
          </a:p>
          <a:p>
            <a:pPr marL="512978" indent="-512978" defTabSz="641223">
              <a:spcBef>
                <a:spcPts val="5000"/>
              </a:spcBef>
              <a:buBlip>
                <a:blip r:embed="rId2"/>
              </a:buBlip>
              <a:defRPr sz="3366"/>
            </a:pPr>
            <a:r>
              <a:t>Re-write the rule in your own words.</a:t>
            </a:r>
          </a:p>
          <a:p>
            <a:pPr marL="512978" indent="-512978" defTabSz="641223">
              <a:spcBef>
                <a:spcPts val="5000"/>
              </a:spcBef>
              <a:buBlip>
                <a:blip r:embed="rId2"/>
              </a:buBlip>
              <a:defRPr sz="3366"/>
            </a:pPr>
            <a:r>
              <a:t>Would you like it if others treated you kindly, with respect?</a:t>
            </a:r>
          </a:p>
          <a:p>
            <a:pPr marL="512978" indent="-512978" defTabSz="641223">
              <a:spcBef>
                <a:spcPts val="5000"/>
              </a:spcBef>
              <a:buBlip>
                <a:blip r:embed="rId2"/>
              </a:buBlip>
              <a:defRPr sz="3366"/>
            </a:pPr>
            <a:r>
              <a:t>Think about how applying this rule would change the way you treat others</a:t>
            </a:r>
          </a:p>
          <a:p>
            <a:pPr marL="512978" indent="-512978" defTabSz="641223">
              <a:spcBef>
                <a:spcPts val="5000"/>
              </a:spcBef>
              <a:buBlip>
                <a:blip r:embed="rId2"/>
              </a:buBlip>
              <a:defRPr sz="3366"/>
            </a:pPr>
            <a:r>
              <a:t>Watch the clip below to learn more about respect. </a:t>
            </a:r>
          </a:p>
        </p:txBody>
      </p:sp>
      <p:sp>
        <p:nvSpPr>
          <p:cNvPr id="312" name="https://youtu.be/GOzrAK4gOSo"/>
          <p:cNvSpPr txBox="1"/>
          <p:nvPr/>
        </p:nvSpPr>
        <p:spPr>
          <a:xfrm>
            <a:off x="1821959" y="11157374"/>
            <a:ext cx="12717079" cy="1031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https://youtu.be/GOzrAK4gOSo</a:t>
            </a:r>
          </a:p>
        </p:txBody>
      </p:sp>
      <p:pic>
        <p:nvPicPr>
          <p:cNvPr id="313" name="7AB433E8-EDB6-41B0-9892-64AFCC9D140F-L0-001.png" descr="7AB433E8-EDB6-41B0-9892-64AFCC9D140F-L0-001.png"/>
          <p:cNvPicPr>
            <a:picLocks noChangeAspect="1"/>
          </p:cNvPicPr>
          <p:nvPr/>
        </p:nvPicPr>
        <p:blipFill>
          <a:blip r:embed="rId3"/>
          <a:stretch>
            <a:fillRect/>
          </a:stretch>
        </p:blipFill>
        <p:spPr>
          <a:xfrm>
            <a:off x="15650337" y="1631950"/>
            <a:ext cx="6350001" cy="10452100"/>
          </a:xfrm>
          <a:prstGeom prst="rect">
            <a:avLst/>
          </a:prstGeom>
          <a:ln w="88900">
            <a:miter lim="400000"/>
          </a:ln>
        </p:spPr>
      </p:pic>
      <p:sp>
        <p:nvSpPr>
          <p:cNvPr id="314" name="Slide Number"/>
          <p:cNvSpPr txBox="1">
            <a:spLocks noGrp="1"/>
          </p:cNvSpPr>
          <p:nvPr>
            <p:ph type="sldNum" sz="quarter" idx="4294967295"/>
          </p:nvPr>
        </p:nvSpPr>
        <p:spPr>
          <a:xfrm>
            <a:off x="11906969" y="13008841"/>
            <a:ext cx="56830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reating your own reflection diary entries"/>
          <p:cNvSpPr txBox="1">
            <a:spLocks noGrp="1"/>
          </p:cNvSpPr>
          <p:nvPr>
            <p:ph type="title"/>
          </p:nvPr>
        </p:nvSpPr>
        <p:spPr>
          <a:prstGeom prst="rect">
            <a:avLst/>
          </a:prstGeom>
        </p:spPr>
        <p:txBody>
          <a:bodyPr/>
          <a:lstStyle>
            <a:lvl1pPr>
              <a:defRPr>
                <a:solidFill>
                  <a:srgbClr val="A7C6FF"/>
                </a:solidFill>
              </a:defRPr>
            </a:lvl1pPr>
          </a:lstStyle>
          <a:p>
            <a:r>
              <a:t>Creating your own reflection diary entries</a:t>
            </a:r>
          </a:p>
        </p:txBody>
      </p:sp>
      <p:sp>
        <p:nvSpPr>
          <p:cNvPr id="317" name="If you have enjoyed creating a reflective diary or just having a reflective space where you can think and learn, why not continue? You don’t need pictures on here to help you. You can use anything at all that makes you think.…"/>
          <p:cNvSpPr txBox="1">
            <a:spLocks noGrp="1"/>
          </p:cNvSpPr>
          <p:nvPr>
            <p:ph type="body" idx="1"/>
          </p:nvPr>
        </p:nvSpPr>
        <p:spPr>
          <a:xfrm>
            <a:off x="1778000" y="4186644"/>
            <a:ext cx="20828001" cy="8039101"/>
          </a:xfrm>
          <a:prstGeom prst="rect">
            <a:avLst/>
          </a:prstGeom>
        </p:spPr>
        <p:txBody>
          <a:bodyPr anchor="t"/>
          <a:lstStyle/>
          <a:p>
            <a:pPr marL="379475" indent="-379475" defTabSz="537590">
              <a:spcBef>
                <a:spcPts val="4200"/>
              </a:spcBef>
              <a:buBlip>
                <a:blip r:embed="rId2"/>
              </a:buBlip>
              <a:defRPr sz="2490"/>
            </a:pPr>
            <a:r>
              <a:t>If you have enjoyed creating a reflective diary or just having a reflective space where you can think and learn, why not continue? You don’t need pictures on here to help you. You can use anything at all that makes you think. </a:t>
            </a:r>
          </a:p>
          <a:p>
            <a:pPr marL="379475" indent="-379475" defTabSz="537590">
              <a:spcBef>
                <a:spcPts val="4200"/>
              </a:spcBef>
              <a:buBlip>
                <a:blip r:embed="rId2"/>
              </a:buBlip>
              <a:defRPr sz="2490"/>
            </a:pPr>
            <a:r>
              <a:t>Some ideas for your own reflective diary</a:t>
            </a:r>
          </a:p>
          <a:p>
            <a:pPr marL="379475" indent="-379475" defTabSz="537590">
              <a:spcBef>
                <a:spcPts val="4200"/>
              </a:spcBef>
              <a:buBlip>
                <a:blip r:embed="rId2"/>
              </a:buBlip>
              <a:defRPr sz="2490"/>
            </a:pPr>
            <a:r>
              <a:t>Excerpts from your reading book</a:t>
            </a:r>
          </a:p>
          <a:p>
            <a:pPr marL="379475" indent="-379475" defTabSz="537590">
              <a:spcBef>
                <a:spcPts val="4200"/>
              </a:spcBef>
              <a:buBlip>
                <a:blip r:embed="rId2"/>
              </a:buBlip>
              <a:defRPr sz="2490"/>
            </a:pPr>
            <a:r>
              <a:t>A photograph you take of something that gets your attention</a:t>
            </a:r>
          </a:p>
          <a:p>
            <a:pPr marL="379475" indent="-379475" defTabSz="537590">
              <a:spcBef>
                <a:spcPts val="4200"/>
              </a:spcBef>
              <a:buBlip>
                <a:blip r:embed="rId2"/>
              </a:buBlip>
              <a:defRPr sz="2490"/>
            </a:pPr>
            <a:r>
              <a:t>A moment in your day that is important to you</a:t>
            </a:r>
          </a:p>
          <a:p>
            <a:pPr marL="379475" indent="-379475" defTabSz="537590">
              <a:spcBef>
                <a:spcPts val="4200"/>
              </a:spcBef>
              <a:buBlip>
                <a:blip r:embed="rId2"/>
              </a:buBlip>
              <a:defRPr sz="2490"/>
            </a:pPr>
            <a:r>
              <a:t>The internet. This diary has been created using inspiration from the internet. You will find lots and lots more!</a:t>
            </a:r>
          </a:p>
          <a:p>
            <a:pPr marL="379475" indent="-379475" defTabSz="537590">
              <a:spcBef>
                <a:spcPts val="4200"/>
              </a:spcBef>
              <a:buBlip>
                <a:blip r:embed="rId2"/>
              </a:buBlip>
              <a:defRPr sz="2490"/>
            </a:pPr>
            <a:r>
              <a:t>Enjoy creating your own entries!</a:t>
            </a:r>
          </a:p>
        </p:txBody>
      </p:sp>
      <p:pic>
        <p:nvPicPr>
          <p:cNvPr id="318" name="07E95A12-C3B3-4807-8CB1-256295445C63-L0-001.png" descr="07E95A12-C3B3-4807-8CB1-256295445C63-L0-001.png"/>
          <p:cNvPicPr>
            <a:picLocks noChangeAspect="1"/>
          </p:cNvPicPr>
          <p:nvPr/>
        </p:nvPicPr>
        <p:blipFill>
          <a:blip r:embed="rId3"/>
          <a:srcRect l="6326" t="27953" r="5149" b="38840"/>
          <a:stretch>
            <a:fillRect/>
          </a:stretch>
        </p:blipFill>
        <p:spPr>
          <a:xfrm>
            <a:off x="13776688" y="7056522"/>
            <a:ext cx="8198096" cy="3075138"/>
          </a:xfrm>
          <a:prstGeom prst="rect">
            <a:avLst/>
          </a:prstGeom>
          <a:ln w="88900">
            <a:miter lim="400000"/>
          </a:ln>
        </p:spPr>
      </p:pic>
      <p:pic>
        <p:nvPicPr>
          <p:cNvPr id="319" name="5D80C695-41F3-41A4-BC6F-BA934901EFBA-L0-001.jpeg" descr="5D80C695-41F3-41A4-BC6F-BA934901EFBA-L0-001.jpeg"/>
          <p:cNvPicPr>
            <a:picLocks noChangeAspect="1"/>
          </p:cNvPicPr>
          <p:nvPr/>
        </p:nvPicPr>
        <p:blipFill>
          <a:blip r:embed="rId4"/>
          <a:srcRect l="11319" t="16970" r="11319" b="5669"/>
          <a:stretch>
            <a:fillRect/>
          </a:stretch>
        </p:blipFill>
        <p:spPr>
          <a:xfrm>
            <a:off x="11074818" y="5377166"/>
            <a:ext cx="2701870" cy="2026403"/>
          </a:xfrm>
          <a:prstGeom prst="rect">
            <a:avLst/>
          </a:prstGeom>
          <a:ln w="889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etting started"/>
          <p:cNvSpPr txBox="1">
            <a:spLocks noGrp="1"/>
          </p:cNvSpPr>
          <p:nvPr>
            <p:ph type="title"/>
          </p:nvPr>
        </p:nvSpPr>
        <p:spPr>
          <a:prstGeom prst="rect">
            <a:avLst/>
          </a:prstGeom>
        </p:spPr>
        <p:txBody>
          <a:bodyPr/>
          <a:lstStyle/>
          <a:p>
            <a:r>
              <a:t>Getting started</a:t>
            </a:r>
          </a:p>
        </p:txBody>
      </p:sp>
      <p:sp>
        <p:nvSpPr>
          <p:cNvPr id="133" name="What you’ll need:…"/>
          <p:cNvSpPr txBox="1">
            <a:spLocks noGrp="1"/>
          </p:cNvSpPr>
          <p:nvPr>
            <p:ph type="body" idx="1"/>
          </p:nvPr>
        </p:nvSpPr>
        <p:spPr>
          <a:xfrm>
            <a:off x="1457557" y="3709060"/>
            <a:ext cx="21468886" cy="8431480"/>
          </a:xfrm>
          <a:prstGeom prst="rect">
            <a:avLst/>
          </a:prstGeom>
        </p:spPr>
        <p:txBody>
          <a:bodyPr anchor="t"/>
          <a:lstStyle/>
          <a:p>
            <a:pPr marL="0" indent="0" defTabSz="265556">
              <a:spcBef>
                <a:spcPts val="2000"/>
              </a:spcBef>
              <a:buSzTx/>
              <a:buNone/>
              <a:defRPr sz="4100"/>
            </a:pPr>
            <a:r>
              <a:t>What you’ll need:</a:t>
            </a:r>
          </a:p>
          <a:p>
            <a:pPr marL="0" indent="0" defTabSz="265556">
              <a:spcBef>
                <a:spcPts val="2000"/>
              </a:spcBef>
              <a:buSzTx/>
              <a:buNone/>
              <a:defRPr sz="4100"/>
            </a:pPr>
            <a:endParaRPr/>
          </a:p>
          <a:p>
            <a:pPr marL="499872" indent="-499872" defTabSz="265556">
              <a:spcBef>
                <a:spcPts val="2000"/>
              </a:spcBef>
              <a:buBlip>
                <a:blip r:embed="rId2"/>
              </a:buBlip>
              <a:defRPr sz="3280"/>
            </a:pPr>
            <a:r>
              <a:t>Access to the daily reflection diary materials online</a:t>
            </a:r>
          </a:p>
          <a:p>
            <a:pPr marL="499872" indent="-499872" defTabSz="265556">
              <a:spcBef>
                <a:spcPts val="2000"/>
              </a:spcBef>
              <a:buBlip>
                <a:blip r:embed="rId2"/>
              </a:buBlip>
              <a:defRPr sz="3280"/>
            </a:pPr>
            <a:r>
              <a:t>A space where you can think </a:t>
            </a:r>
          </a:p>
          <a:p>
            <a:pPr marL="499872" indent="-499872" defTabSz="265556">
              <a:spcBef>
                <a:spcPts val="2000"/>
              </a:spcBef>
              <a:buBlip>
                <a:blip r:embed="rId2"/>
              </a:buBlip>
              <a:defRPr sz="3280"/>
            </a:pPr>
            <a:r>
              <a:t>A note pad, art pad or blank document where you can enter text, images and your own digital doodles/art</a:t>
            </a:r>
          </a:p>
          <a:p>
            <a:pPr marL="499872" indent="-499872" defTabSz="265556">
              <a:spcBef>
                <a:spcPts val="2000"/>
              </a:spcBef>
              <a:buBlip>
                <a:blip r:embed="rId2"/>
              </a:buBlip>
              <a:defRPr sz="3280"/>
            </a:pPr>
            <a:r>
              <a:t>Drawing/writing/painting supplies</a:t>
            </a:r>
          </a:p>
          <a:p>
            <a:pPr marL="499872" indent="-499872" defTabSz="265556">
              <a:spcBef>
                <a:spcPts val="2000"/>
              </a:spcBef>
              <a:buBlip>
                <a:blip r:embed="rId2"/>
              </a:buBlip>
              <a:defRPr sz="3280"/>
            </a:pPr>
            <a:r>
              <a:t>You may want to look things up on the internet too, such as quotes, artwork, stories and facts, etc.</a:t>
            </a:r>
          </a:p>
        </p:txBody>
      </p:sp>
      <p:sp>
        <p:nvSpPr>
          <p:cNvPr id="134" name="Slide Number"/>
          <p:cNvSpPr txBox="1">
            <a:spLocks noGrp="1"/>
          </p:cNvSpPr>
          <p:nvPr>
            <p:ph type="sldNum" sz="quarter" idx="4294967295"/>
          </p:nvPr>
        </p:nvSpPr>
        <p:spPr>
          <a:xfrm>
            <a:off x="11994367" y="13008841"/>
            <a:ext cx="39350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irst things first..."/>
          <p:cNvSpPr txBox="1">
            <a:spLocks noGrp="1"/>
          </p:cNvSpPr>
          <p:nvPr>
            <p:ph type="title"/>
          </p:nvPr>
        </p:nvSpPr>
        <p:spPr>
          <a:prstGeom prst="rect">
            <a:avLst/>
          </a:prstGeom>
        </p:spPr>
        <p:txBody>
          <a:bodyPr/>
          <a:lstStyle>
            <a:lvl1pPr algn="l">
              <a:spcBef>
                <a:spcPts val="5100"/>
              </a:spcBef>
              <a:defRPr sz="5700">
                <a:solidFill>
                  <a:srgbClr val="FF8648"/>
                </a:solidFill>
              </a:defRPr>
            </a:lvl1pPr>
          </a:lstStyle>
          <a:p>
            <a:r>
              <a:t>First things first...</a:t>
            </a:r>
          </a:p>
        </p:txBody>
      </p:sp>
      <p:sp>
        <p:nvSpPr>
          <p:cNvPr id="137" name="Take a good look at the daily reflection…"/>
          <p:cNvSpPr txBox="1">
            <a:spLocks noGrp="1"/>
          </p:cNvSpPr>
          <p:nvPr>
            <p:ph type="body" idx="1"/>
          </p:nvPr>
        </p:nvSpPr>
        <p:spPr>
          <a:prstGeom prst="rect">
            <a:avLst/>
          </a:prstGeom>
        </p:spPr>
        <p:txBody>
          <a:bodyPr anchor="t"/>
          <a:lstStyle/>
          <a:p>
            <a:pPr marL="762000" indent="-762000">
              <a:buBlip>
                <a:blip r:embed="rId2"/>
              </a:buBlip>
              <a:defRPr sz="5000"/>
            </a:pPr>
            <a:r>
              <a:t>Take a good look at the daily reflection</a:t>
            </a:r>
          </a:p>
          <a:p>
            <a:pPr marL="762000" indent="-762000">
              <a:buBlip>
                <a:blip r:embed="rId2"/>
              </a:buBlip>
              <a:defRPr sz="5000"/>
            </a:pPr>
            <a:r>
              <a:t>Give yourself a while to think about it:</a:t>
            </a:r>
          </a:p>
          <a:p>
            <a:pPr marL="762000" indent="-762000">
              <a:buBlip>
                <a:blip r:embed="rId2"/>
              </a:buBlip>
              <a:defRPr sz="5000"/>
            </a:pPr>
            <a:r>
              <a:t>What do you think? How does it make you feel? (it’s okay to disagree or have alternative views).</a:t>
            </a:r>
          </a:p>
          <a:p>
            <a:pPr marL="762000" indent="-762000">
              <a:buBlip>
                <a:blip r:embed="rId2"/>
              </a:buBlip>
              <a:defRPr sz="5000"/>
            </a:pPr>
            <a:r>
              <a:t>How would you like to respond? </a:t>
            </a:r>
          </a:p>
        </p:txBody>
      </p:sp>
      <p:sp>
        <p:nvSpPr>
          <p:cNvPr id="138" name="Slide Number"/>
          <p:cNvSpPr txBox="1">
            <a:spLocks noGrp="1"/>
          </p:cNvSpPr>
          <p:nvPr>
            <p:ph type="sldNum" sz="quarter" idx="4294967295"/>
          </p:nvPr>
        </p:nvSpPr>
        <p:spPr>
          <a:xfrm>
            <a:off x="12036467" y="13008841"/>
            <a:ext cx="30930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lide Number"/>
          <p:cNvSpPr txBox="1">
            <a:spLocks noGrp="1"/>
          </p:cNvSpPr>
          <p:nvPr>
            <p:ph type="sldNum" sz="quarter" idx="4294967295"/>
          </p:nvPr>
        </p:nvSpPr>
        <p:spPr>
          <a:xfrm>
            <a:off x="12032425" y="13008841"/>
            <a:ext cx="317389"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ore Christian Values…"/>
          <p:cNvSpPr txBox="1">
            <a:spLocks noGrp="1"/>
          </p:cNvSpPr>
          <p:nvPr>
            <p:ph type="title" idx="4294967295"/>
          </p:nvPr>
        </p:nvSpPr>
        <p:spPr>
          <a:xfrm>
            <a:off x="1511589" y="355600"/>
            <a:ext cx="21094411" cy="3492500"/>
          </a:xfrm>
          <a:prstGeom prst="rect">
            <a:avLst/>
          </a:prstGeom>
        </p:spPr>
        <p:txBody>
          <a:bodyPr/>
          <a:lstStyle/>
          <a:p>
            <a:pPr defTabSz="446912">
              <a:defRPr sz="6900">
                <a:solidFill>
                  <a:srgbClr val="FF6250"/>
                </a:solidFill>
              </a:defRPr>
            </a:pPr>
            <a:r>
              <a:t>Core Christian Values</a:t>
            </a:r>
          </a:p>
          <a:p>
            <a:pPr defTabSz="446912">
              <a:defRPr sz="6900">
                <a:solidFill>
                  <a:srgbClr val="FF6250"/>
                </a:solidFill>
              </a:defRPr>
            </a:pPr>
            <a:r>
              <a:t>Explored in this Reflective Space</a:t>
            </a:r>
          </a:p>
        </p:txBody>
      </p:sp>
      <p:sp>
        <p:nvSpPr>
          <p:cNvPr id="143" name="Trust…"/>
          <p:cNvSpPr txBox="1">
            <a:spLocks noGrp="1"/>
          </p:cNvSpPr>
          <p:nvPr>
            <p:ph type="body" sz="quarter" idx="4294967295"/>
          </p:nvPr>
        </p:nvSpPr>
        <p:spPr>
          <a:xfrm>
            <a:off x="8708011" y="4408920"/>
            <a:ext cx="6701568" cy="8039101"/>
          </a:xfrm>
          <a:prstGeom prst="rect">
            <a:avLst/>
          </a:prstGeom>
        </p:spPr>
        <p:txBody>
          <a:bodyPr anchor="t"/>
          <a:lstStyle/>
          <a:p>
            <a:pPr marL="839724" indent="-839724" defTabSz="615315">
              <a:spcBef>
                <a:spcPts val="4800"/>
              </a:spcBef>
              <a:buBlip>
                <a:blip r:embed="rId2"/>
              </a:buBlip>
              <a:defRPr sz="5510"/>
            </a:pPr>
            <a:r>
              <a:t>Trust</a:t>
            </a:r>
          </a:p>
          <a:p>
            <a:pPr marL="839724" indent="-839724" defTabSz="615315">
              <a:spcBef>
                <a:spcPts val="4800"/>
              </a:spcBef>
              <a:buBlip>
                <a:blip r:embed="rId2"/>
              </a:buBlip>
              <a:defRPr sz="5510"/>
            </a:pPr>
            <a:r>
              <a:t>Friendship</a:t>
            </a:r>
          </a:p>
          <a:p>
            <a:pPr marL="839724" indent="-839724" defTabSz="615315">
              <a:spcBef>
                <a:spcPts val="4800"/>
              </a:spcBef>
              <a:buBlip>
                <a:blip r:embed="rId2"/>
              </a:buBlip>
              <a:defRPr sz="5510"/>
            </a:pPr>
            <a:r>
              <a:t>Forgiveness</a:t>
            </a:r>
          </a:p>
          <a:p>
            <a:pPr marL="839724" indent="-839724" defTabSz="615315">
              <a:spcBef>
                <a:spcPts val="4800"/>
              </a:spcBef>
              <a:buBlip>
                <a:blip r:embed="rId2"/>
              </a:buBlip>
              <a:defRPr sz="5510"/>
            </a:pPr>
            <a:r>
              <a:t>Determination</a:t>
            </a:r>
          </a:p>
          <a:p>
            <a:pPr marL="839724" indent="-839724" defTabSz="615315">
              <a:spcBef>
                <a:spcPts val="4800"/>
              </a:spcBef>
              <a:buBlip>
                <a:blip r:embed="rId2"/>
              </a:buBlip>
              <a:defRPr sz="5510"/>
            </a:pPr>
            <a:r>
              <a:t>Respect</a:t>
            </a:r>
          </a:p>
        </p:txBody>
      </p:sp>
      <p:sp>
        <p:nvSpPr>
          <p:cNvPr id="144" name="Slide Number"/>
          <p:cNvSpPr txBox="1">
            <a:spLocks noGrp="1"/>
          </p:cNvSpPr>
          <p:nvPr>
            <p:ph type="sldNum" sz="quarter" idx="4294967295"/>
          </p:nvPr>
        </p:nvSpPr>
        <p:spPr>
          <a:xfrm>
            <a:off x="12043539" y="13008841"/>
            <a:ext cx="29516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rust"/>
          <p:cNvSpPr txBox="1">
            <a:spLocks noGrp="1"/>
          </p:cNvSpPr>
          <p:nvPr>
            <p:ph type="title" idx="4294967295"/>
          </p:nvPr>
        </p:nvSpPr>
        <p:spPr>
          <a:prstGeom prst="rect">
            <a:avLst/>
          </a:prstGeom>
        </p:spPr>
        <p:txBody>
          <a:bodyPr/>
          <a:lstStyle>
            <a:lvl1pPr>
              <a:defRPr>
                <a:solidFill>
                  <a:srgbClr val="CDE8B5"/>
                </a:solidFill>
              </a:defRPr>
            </a:lvl1pPr>
          </a:lstStyle>
          <a:p>
            <a:r>
              <a:t>Trust</a:t>
            </a:r>
          </a:p>
        </p:txBody>
      </p:sp>
      <p:sp>
        <p:nvSpPr>
          <p:cNvPr id="147" name="Double-tap to edit"/>
          <p:cNvSpPr txBox="1">
            <a:spLocks noGrp="1"/>
          </p:cNvSpPr>
          <p:nvPr>
            <p:ph type="body" idx="4294967295"/>
          </p:nvPr>
        </p:nvSpPr>
        <p:spPr>
          <a:xfrm>
            <a:off x="1778000" y="3898900"/>
            <a:ext cx="20828000" cy="8039100"/>
          </a:xfrm>
          <a:prstGeom prst="rect">
            <a:avLst/>
          </a:prstGeom>
        </p:spPr>
        <p:txBody>
          <a:bodyPr/>
          <a:lstStyle/>
          <a:p>
            <a:pPr>
              <a:buBlip>
                <a:blip r:embed="rId2"/>
              </a:buBlip>
            </a:pPr>
            <a:endParaRPr/>
          </a:p>
        </p:txBody>
      </p:sp>
      <p:pic>
        <p:nvPicPr>
          <p:cNvPr id="148" name="897BF8DD-4460-4378-B79C-396D0C01C297-L0-001.jpeg" descr="897BF8DD-4460-4378-B79C-396D0C01C297-L0-001.jpeg"/>
          <p:cNvPicPr>
            <a:picLocks noChangeAspect="1"/>
          </p:cNvPicPr>
          <p:nvPr/>
        </p:nvPicPr>
        <p:blipFill>
          <a:blip r:embed="rId3"/>
          <a:stretch>
            <a:fillRect/>
          </a:stretch>
        </p:blipFill>
        <p:spPr>
          <a:xfrm>
            <a:off x="3246159" y="3768318"/>
            <a:ext cx="17891682" cy="8300264"/>
          </a:xfrm>
          <a:prstGeom prst="rect">
            <a:avLst/>
          </a:prstGeom>
          <a:ln w="88900">
            <a:miter lim="400000"/>
          </a:ln>
        </p:spPr>
      </p:pic>
      <p:sp>
        <p:nvSpPr>
          <p:cNvPr id="149" name="Slide Number"/>
          <p:cNvSpPr txBox="1">
            <a:spLocks noGrp="1"/>
          </p:cNvSpPr>
          <p:nvPr>
            <p:ph type="sldNum" sz="quarter" idx="4294967295"/>
          </p:nvPr>
        </p:nvSpPr>
        <p:spPr>
          <a:xfrm>
            <a:off x="12011712" y="13008841"/>
            <a:ext cx="358815"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rust"/>
          <p:cNvSpPr txBox="1">
            <a:spLocks noGrp="1"/>
          </p:cNvSpPr>
          <p:nvPr>
            <p:ph type="title" idx="4294967295"/>
          </p:nvPr>
        </p:nvSpPr>
        <p:spPr>
          <a:xfrm>
            <a:off x="1778000" y="355600"/>
            <a:ext cx="5930678" cy="876641"/>
          </a:xfrm>
          <a:prstGeom prst="rect">
            <a:avLst/>
          </a:prstGeom>
        </p:spPr>
        <p:txBody>
          <a:bodyPr/>
          <a:lstStyle>
            <a:lvl1pPr algn="l" defTabSz="304418">
              <a:defRPr sz="4700"/>
            </a:lvl1pPr>
          </a:lstStyle>
          <a:p>
            <a:r>
              <a:t>Trust</a:t>
            </a:r>
          </a:p>
        </p:txBody>
      </p:sp>
      <p:sp>
        <p:nvSpPr>
          <p:cNvPr id="152" name="Read and think about these quotes about trust. Do you agree or disagree with them? What do you think they are trying to say? How do they make you feel?…"/>
          <p:cNvSpPr txBox="1">
            <a:spLocks noGrp="1"/>
          </p:cNvSpPr>
          <p:nvPr>
            <p:ph type="body" sz="quarter" idx="4294967295"/>
          </p:nvPr>
        </p:nvSpPr>
        <p:spPr>
          <a:xfrm>
            <a:off x="1235209" y="1623101"/>
            <a:ext cx="21913582" cy="2755064"/>
          </a:xfrm>
          <a:prstGeom prst="rect">
            <a:avLst/>
          </a:prstGeom>
        </p:spPr>
        <p:txBody>
          <a:bodyPr/>
          <a:lstStyle/>
          <a:p>
            <a:pPr marL="402336" indent="-402336" defTabSz="569976">
              <a:spcBef>
                <a:spcPts val="4400"/>
              </a:spcBef>
              <a:buBlip>
                <a:blip r:embed="rId2"/>
              </a:buBlip>
              <a:defRPr sz="2640"/>
            </a:pPr>
            <a:r>
              <a:t>Read and think about these quotes about trust. Do you agree or disagree with them? What do you think they are trying to say? How do they make you feel?</a:t>
            </a:r>
          </a:p>
          <a:p>
            <a:pPr marL="402336" indent="-402336" defTabSz="569976">
              <a:spcBef>
                <a:spcPts val="4400"/>
              </a:spcBef>
              <a:buBlip>
                <a:blip r:embed="rId2"/>
              </a:buBlip>
              <a:defRPr sz="2640"/>
            </a:pPr>
            <a:r>
              <a:t>Choose your favourite trust quote from these or from another you find. Write it in your reflective diary and illustrate it. </a:t>
            </a:r>
          </a:p>
        </p:txBody>
      </p:sp>
      <p:sp>
        <p:nvSpPr>
          <p:cNvPr id="153" name="Slide Number"/>
          <p:cNvSpPr txBox="1">
            <a:spLocks noGrp="1"/>
          </p:cNvSpPr>
          <p:nvPr>
            <p:ph type="sldNum" sz="quarter" idx="4294967295"/>
          </p:nvPr>
        </p:nvSpPr>
        <p:spPr>
          <a:xfrm>
            <a:off x="12042024" y="13008841"/>
            <a:ext cx="298191" cy="5674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154" name="6B17686C-7902-4113-BCBB-A77D64FDBF38-L0-001.jpeg" descr="6B17686C-7902-4113-BCBB-A77D64FDBF38-L0-001.jpeg"/>
          <p:cNvPicPr>
            <a:picLocks noChangeAspect="1"/>
          </p:cNvPicPr>
          <p:nvPr/>
        </p:nvPicPr>
        <p:blipFill>
          <a:blip r:embed="rId3"/>
          <a:stretch>
            <a:fillRect/>
          </a:stretch>
        </p:blipFill>
        <p:spPr>
          <a:xfrm>
            <a:off x="1028777" y="5064785"/>
            <a:ext cx="7429124" cy="4952749"/>
          </a:xfrm>
          <a:prstGeom prst="rect">
            <a:avLst/>
          </a:prstGeom>
          <a:ln w="88900">
            <a:miter lim="400000"/>
          </a:ln>
        </p:spPr>
      </p:pic>
      <p:pic>
        <p:nvPicPr>
          <p:cNvPr id="155" name="CBF88F8B-467D-4A11-B97D-6C5277DAB54A-L0-001.png" descr="CBF88F8B-467D-4A11-B97D-6C5277DAB54A-L0-001.png"/>
          <p:cNvPicPr>
            <a:picLocks noChangeAspect="1"/>
          </p:cNvPicPr>
          <p:nvPr/>
        </p:nvPicPr>
        <p:blipFill>
          <a:blip r:embed="rId4"/>
          <a:stretch>
            <a:fillRect/>
          </a:stretch>
        </p:blipFill>
        <p:spPr>
          <a:xfrm>
            <a:off x="15926100" y="4559757"/>
            <a:ext cx="6985001" cy="6985001"/>
          </a:xfrm>
          <a:prstGeom prst="rect">
            <a:avLst/>
          </a:prstGeom>
          <a:ln w="88900">
            <a:miter lim="400000"/>
          </a:ln>
        </p:spPr>
      </p:pic>
      <p:pic>
        <p:nvPicPr>
          <p:cNvPr id="156" name="14A4A1DF-D9F5-4CD4-A655-0E3BA39DBF8D-L0-001.jpeg" descr="14A4A1DF-D9F5-4CD4-A655-0E3BA39DBF8D-L0-001.jpeg"/>
          <p:cNvPicPr>
            <a:picLocks noChangeAspect="1"/>
          </p:cNvPicPr>
          <p:nvPr/>
        </p:nvPicPr>
        <p:blipFill>
          <a:blip r:embed="rId5"/>
          <a:stretch>
            <a:fillRect/>
          </a:stretch>
        </p:blipFill>
        <p:spPr>
          <a:xfrm>
            <a:off x="8940800" y="5621012"/>
            <a:ext cx="6502400" cy="6502401"/>
          </a:xfrm>
          <a:prstGeom prst="rect">
            <a:avLst/>
          </a:prstGeom>
          <a:ln w="889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2408</Words>
  <Application>Microsoft Office PowerPoint</Application>
  <PresentationFormat>Custom</PresentationFormat>
  <Paragraphs>283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Chalkboard</vt:lpstr>
      <vt:lpstr>PowerPoint Presentation</vt:lpstr>
      <vt:lpstr>PowerPoint Presentation</vt:lpstr>
      <vt:lpstr>PowerPoint Presentation</vt:lpstr>
      <vt:lpstr>Getting started</vt:lpstr>
      <vt:lpstr>First things first...</vt:lpstr>
      <vt:lpstr>PowerPoint Presentation</vt:lpstr>
      <vt:lpstr>Core Christian Values Explored in this Reflective Space</vt:lpstr>
      <vt:lpstr>Trust</vt:lpstr>
      <vt:lpstr>Trust</vt:lpstr>
      <vt:lpstr>Trust</vt:lpstr>
      <vt:lpstr>Trust</vt:lpstr>
      <vt:lpstr>Trust</vt:lpstr>
      <vt:lpstr>Trust</vt:lpstr>
      <vt:lpstr>Friendship</vt:lpstr>
      <vt:lpstr>Friendship </vt:lpstr>
      <vt:lpstr>Friendship</vt:lpstr>
      <vt:lpstr>Friendship</vt:lpstr>
      <vt:lpstr>Friendship</vt:lpstr>
      <vt:lpstr>Friendship</vt:lpstr>
      <vt:lpstr>Friendship</vt:lpstr>
      <vt:lpstr>Forgiveness</vt:lpstr>
      <vt:lpstr>Forgiveness</vt:lpstr>
      <vt:lpstr>Forgiveness</vt:lpstr>
      <vt:lpstr>Forgiveness</vt:lpstr>
      <vt:lpstr>Forgiveness</vt:lpstr>
      <vt:lpstr>PowerPoint Presentation</vt:lpstr>
      <vt:lpstr>PowerPoint Presentation</vt:lpstr>
      <vt:lpstr>Determination </vt:lpstr>
      <vt:lpstr>Determination </vt:lpstr>
      <vt:lpstr>Determination</vt:lpstr>
      <vt:lpstr>Determination</vt:lpstr>
      <vt:lpstr>Determination</vt:lpstr>
      <vt:lpstr>Respect</vt:lpstr>
      <vt:lpstr>Respect</vt:lpstr>
      <vt:lpstr>Respect</vt:lpstr>
      <vt:lpstr>Respect</vt:lpstr>
      <vt:lpstr>Respect</vt:lpstr>
      <vt:lpstr>Respect</vt:lpstr>
      <vt:lpstr>Creating your own reflection diary entries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Andrew</cp:lastModifiedBy>
  <cp:revision>3</cp:revision>
  <dcterms:modified xsi:type="dcterms:W3CDTF">2020-04-20T12:45:24Z</dcterms:modified>
</cp:coreProperties>
</file>